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5.xml" ContentType="application/vnd.openxmlformats-officedocument.drawingml.diagram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colors4.xml" ContentType="application/vnd.openxmlformats-officedocument.drawingml.diagramColor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diagrams/layout4.xml" ContentType="application/vnd.openxmlformats-officedocument.drawingml.diagram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data5.xml" ContentType="application/vnd.openxmlformats-officedocument.drawingml.diagramData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16">
  <p:sldMasterIdLst>
    <p:sldMasterId id="2147483660" r:id="rId1"/>
  </p:sldMasterIdLst>
  <p:notesMasterIdLst>
    <p:notesMasterId r:id="rId40"/>
  </p:notesMasterIdLst>
  <p:sldIdLst>
    <p:sldId id="256" r:id="rId2"/>
    <p:sldId id="283" r:id="rId3"/>
    <p:sldId id="284" r:id="rId4"/>
    <p:sldId id="288" r:id="rId5"/>
    <p:sldId id="298" r:id="rId6"/>
    <p:sldId id="292" r:id="rId7"/>
    <p:sldId id="293" r:id="rId8"/>
    <p:sldId id="294" r:id="rId9"/>
    <p:sldId id="295" r:id="rId10"/>
    <p:sldId id="299" r:id="rId11"/>
    <p:sldId id="300" r:id="rId12"/>
    <p:sldId id="277" r:id="rId13"/>
    <p:sldId id="278" r:id="rId14"/>
    <p:sldId id="287" r:id="rId15"/>
    <p:sldId id="279" r:id="rId16"/>
    <p:sldId id="280" r:id="rId17"/>
    <p:sldId id="286" r:id="rId18"/>
    <p:sldId id="257" r:id="rId19"/>
    <p:sldId id="258" r:id="rId20"/>
    <p:sldId id="259" r:id="rId21"/>
    <p:sldId id="296" r:id="rId22"/>
    <p:sldId id="260" r:id="rId23"/>
    <p:sldId id="261" r:id="rId24"/>
    <p:sldId id="297" r:id="rId25"/>
    <p:sldId id="262" r:id="rId26"/>
    <p:sldId id="301" r:id="rId27"/>
    <p:sldId id="263" r:id="rId28"/>
    <p:sldId id="276" r:id="rId29"/>
    <p:sldId id="268" r:id="rId30"/>
    <p:sldId id="269" r:id="rId31"/>
    <p:sldId id="270" r:id="rId32"/>
    <p:sldId id="271" r:id="rId33"/>
    <p:sldId id="264" r:id="rId34"/>
    <p:sldId id="265" r:id="rId35"/>
    <p:sldId id="266" r:id="rId36"/>
    <p:sldId id="267" r:id="rId37"/>
    <p:sldId id="281" r:id="rId38"/>
    <p:sldId id="282" r:id="rId3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82" d="100"/>
          <a:sy n="82" d="100"/>
        </p:scale>
        <p:origin x="-6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diagrams/_rels/data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484F204-2E9F-4EB1-99A5-18B29A91FA02}" type="doc">
      <dgm:prSet loTypeId="urn:microsoft.com/office/officeart/2005/8/layout/process4" loCatId="process" qsTypeId="urn:microsoft.com/office/officeart/2005/8/quickstyle/simple2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910B2370-1713-4970-98F1-FCD801A918FF}">
      <dgm:prSet phldrT="[Текст]"/>
      <dgm:spPr/>
      <dgm:t>
        <a:bodyPr/>
        <a:lstStyle/>
        <a:p>
          <a:r>
            <a:rPr lang="ru-RU" dirty="0" smtClean="0">
              <a:latin typeface="Arial" pitchFamily="34" charset="0"/>
              <a:cs typeface="Arial" pitchFamily="34" charset="0"/>
            </a:rPr>
            <a:t>Приказ №369 от 20.03.2014</a:t>
          </a:r>
          <a:endParaRPr lang="ru-RU" dirty="0">
            <a:latin typeface="Arial" pitchFamily="34" charset="0"/>
            <a:cs typeface="Arial" pitchFamily="34" charset="0"/>
          </a:endParaRPr>
        </a:p>
      </dgm:t>
    </dgm:pt>
    <dgm:pt modelId="{EDD22653-2FFF-4B83-B950-72D23A1C107B}" type="parTrans" cxnId="{C57E880B-0868-4AB9-9A09-CBE557929092}">
      <dgm:prSet/>
      <dgm:spPr/>
      <dgm:t>
        <a:bodyPr/>
        <a:lstStyle/>
        <a:p>
          <a:endParaRPr lang="ru-RU"/>
        </a:p>
      </dgm:t>
    </dgm:pt>
    <dgm:pt modelId="{CB28B0BC-19DE-4A23-A878-70A1E99C497A}" type="sibTrans" cxnId="{C57E880B-0868-4AB9-9A09-CBE557929092}">
      <dgm:prSet/>
      <dgm:spPr/>
      <dgm:t>
        <a:bodyPr/>
        <a:lstStyle/>
        <a:p>
          <a:endParaRPr lang="ru-RU"/>
        </a:p>
      </dgm:t>
    </dgm:pt>
    <dgm:pt modelId="{E9DD3FFB-73FD-4C9F-8979-EEDF0EA09ABA}">
      <dgm:prSet phldrT="[Текст]"/>
      <dgm:spPr/>
      <dgm:t>
        <a:bodyPr/>
        <a:lstStyle/>
        <a:p>
          <a:r>
            <a:rPr lang="ru-RU" dirty="0" smtClean="0">
              <a:latin typeface="Arial" pitchFamily="34" charset="0"/>
              <a:cs typeface="Arial" pitchFamily="34" charset="0"/>
            </a:rPr>
            <a:t>О подготовке университета к государственной аккредитации</a:t>
          </a:r>
          <a:endParaRPr lang="ru-RU" dirty="0">
            <a:latin typeface="Arial" pitchFamily="34" charset="0"/>
            <a:cs typeface="Arial" pitchFamily="34" charset="0"/>
          </a:endParaRPr>
        </a:p>
      </dgm:t>
    </dgm:pt>
    <dgm:pt modelId="{2C228A82-FA55-4AAA-A0AB-9CC3E14188A6}" type="parTrans" cxnId="{298C7B71-2981-4140-BE63-5AE542B2ECF1}">
      <dgm:prSet/>
      <dgm:spPr/>
      <dgm:t>
        <a:bodyPr/>
        <a:lstStyle/>
        <a:p>
          <a:endParaRPr lang="ru-RU"/>
        </a:p>
      </dgm:t>
    </dgm:pt>
    <dgm:pt modelId="{C25EB79A-BE34-4929-A3FE-6E97BCA63796}" type="sibTrans" cxnId="{298C7B71-2981-4140-BE63-5AE542B2ECF1}">
      <dgm:prSet/>
      <dgm:spPr/>
      <dgm:t>
        <a:bodyPr/>
        <a:lstStyle/>
        <a:p>
          <a:endParaRPr lang="ru-RU"/>
        </a:p>
      </dgm:t>
    </dgm:pt>
    <dgm:pt modelId="{BAE0DC25-BD21-443D-BF59-267A5CCAE561}">
      <dgm:prSet phldrT="[Текст]" phldr="1"/>
      <dgm:spPr>
        <a:blipFill rotWithShape="0">
          <a:blip xmlns:r="http://schemas.openxmlformats.org/officeDocument/2006/relationships" r:embed="rId1"/>
          <a:stretch>
            <a:fillRect/>
          </a:stretch>
        </a:blipFill>
        <a:ln w="38100">
          <a:solidFill>
            <a:schemeClr val="bg2">
              <a:lumMod val="50000"/>
            </a:schemeClr>
          </a:solidFill>
        </a:ln>
      </dgm:spPr>
      <dgm:t>
        <a:bodyPr/>
        <a:lstStyle/>
        <a:p>
          <a:endParaRPr lang="ru-RU" dirty="0"/>
        </a:p>
      </dgm:t>
    </dgm:pt>
    <dgm:pt modelId="{023FBA9E-7EF9-4E15-BC56-5EB5FF418607}" type="parTrans" cxnId="{7BE54B8B-E306-477A-B4B7-6B6E85532DE5}">
      <dgm:prSet/>
      <dgm:spPr/>
      <dgm:t>
        <a:bodyPr/>
        <a:lstStyle/>
        <a:p>
          <a:endParaRPr lang="ru-RU"/>
        </a:p>
      </dgm:t>
    </dgm:pt>
    <dgm:pt modelId="{83A71049-E14C-4474-B0B4-579323BA80A3}" type="sibTrans" cxnId="{7BE54B8B-E306-477A-B4B7-6B6E85532DE5}">
      <dgm:prSet/>
      <dgm:spPr/>
      <dgm:t>
        <a:bodyPr/>
        <a:lstStyle/>
        <a:p>
          <a:endParaRPr lang="ru-RU"/>
        </a:p>
      </dgm:t>
    </dgm:pt>
    <dgm:pt modelId="{21E6C3BE-C563-47C5-AB12-C8937E354D5E}">
      <dgm:prSet phldrT="[Текст]" phldr="1"/>
      <dgm:spPr>
        <a:blipFill rotWithShape="0">
          <a:blip xmlns:r="http://schemas.openxmlformats.org/officeDocument/2006/relationships" r:embed="rId2"/>
          <a:stretch>
            <a:fillRect/>
          </a:stretch>
        </a:blipFill>
        <a:ln w="38100">
          <a:solidFill>
            <a:schemeClr val="bg2">
              <a:lumMod val="50000"/>
            </a:schemeClr>
          </a:solidFill>
        </a:ln>
      </dgm:spPr>
      <dgm:t>
        <a:bodyPr/>
        <a:lstStyle/>
        <a:p>
          <a:endParaRPr lang="ru-RU" dirty="0"/>
        </a:p>
      </dgm:t>
    </dgm:pt>
    <dgm:pt modelId="{5FECA94F-5CE4-4BED-8732-6DBDD60747E4}" type="sibTrans" cxnId="{9FE86058-0BE6-48FA-9AD0-CDC66CD1C347}">
      <dgm:prSet/>
      <dgm:spPr/>
      <dgm:t>
        <a:bodyPr/>
        <a:lstStyle/>
        <a:p>
          <a:endParaRPr lang="ru-RU"/>
        </a:p>
      </dgm:t>
    </dgm:pt>
    <dgm:pt modelId="{ACBF596F-6122-46C5-B4B7-79CE403D0C25}" type="parTrans" cxnId="{9FE86058-0BE6-48FA-9AD0-CDC66CD1C347}">
      <dgm:prSet/>
      <dgm:spPr/>
      <dgm:t>
        <a:bodyPr/>
        <a:lstStyle/>
        <a:p>
          <a:endParaRPr lang="ru-RU"/>
        </a:p>
      </dgm:t>
    </dgm:pt>
    <dgm:pt modelId="{48B7A1A3-4EB7-4B64-B8C6-41C75FF12F09}" type="pres">
      <dgm:prSet presAssocID="{0484F204-2E9F-4EB1-99A5-18B29A91FA02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A61B4C7-73F3-4122-8525-4D62B3F2AACC}" type="pres">
      <dgm:prSet presAssocID="{BAE0DC25-BD21-443D-BF59-267A5CCAE561}" presName="boxAndChildren" presStyleCnt="0"/>
      <dgm:spPr/>
    </dgm:pt>
    <dgm:pt modelId="{EC9F1867-0ED1-4223-AC1A-A902A38B2984}" type="pres">
      <dgm:prSet presAssocID="{BAE0DC25-BD21-443D-BF59-267A5CCAE561}" presName="parentTextBox" presStyleLbl="node1" presStyleIdx="0" presStyleCnt="2"/>
      <dgm:spPr/>
      <dgm:t>
        <a:bodyPr/>
        <a:lstStyle/>
        <a:p>
          <a:endParaRPr lang="ru-RU"/>
        </a:p>
      </dgm:t>
    </dgm:pt>
    <dgm:pt modelId="{403FDB90-600F-49EB-A041-B4751AA20F0E}" type="pres">
      <dgm:prSet presAssocID="{CB28B0BC-19DE-4A23-A878-70A1E99C497A}" presName="sp" presStyleCnt="0"/>
      <dgm:spPr/>
    </dgm:pt>
    <dgm:pt modelId="{43D893DD-90B5-462A-9DDD-0F21AB058AA3}" type="pres">
      <dgm:prSet presAssocID="{910B2370-1713-4970-98F1-FCD801A918FF}" presName="arrowAndChildren" presStyleCnt="0"/>
      <dgm:spPr/>
    </dgm:pt>
    <dgm:pt modelId="{72864962-EE8D-4D37-B79C-3DAB6D5DFD5C}" type="pres">
      <dgm:prSet presAssocID="{910B2370-1713-4970-98F1-FCD801A918FF}" presName="parentTextArrow" presStyleLbl="node1" presStyleIdx="0" presStyleCnt="2"/>
      <dgm:spPr/>
      <dgm:t>
        <a:bodyPr/>
        <a:lstStyle/>
        <a:p>
          <a:endParaRPr lang="ru-RU"/>
        </a:p>
      </dgm:t>
    </dgm:pt>
    <dgm:pt modelId="{9C5C47BD-8FAD-4EBC-9A55-7AF09CAF3EE2}" type="pres">
      <dgm:prSet presAssocID="{910B2370-1713-4970-98F1-FCD801A918FF}" presName="arrow" presStyleLbl="node1" presStyleIdx="1" presStyleCnt="2"/>
      <dgm:spPr/>
      <dgm:t>
        <a:bodyPr/>
        <a:lstStyle/>
        <a:p>
          <a:endParaRPr lang="ru-RU"/>
        </a:p>
      </dgm:t>
    </dgm:pt>
    <dgm:pt modelId="{4E73D499-C7B3-4E9C-B8D3-99BA3FEC4322}" type="pres">
      <dgm:prSet presAssocID="{910B2370-1713-4970-98F1-FCD801A918FF}" presName="descendantArrow" presStyleCnt="0"/>
      <dgm:spPr/>
    </dgm:pt>
    <dgm:pt modelId="{0558D4B3-4FE0-4667-8103-BDE19D919BB2}" type="pres">
      <dgm:prSet presAssocID="{E9DD3FFB-73FD-4C9F-8979-EEDF0EA09ABA}" presName="childTextArrow" presStyleLbl="f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6747069-E403-4914-B988-F398501FF1F8}" type="pres">
      <dgm:prSet presAssocID="{21E6C3BE-C563-47C5-AB12-C8937E354D5E}" presName="childTextArrow" presStyleLbl="fgAccFollowNode1" presStyleIdx="1" presStyleCnt="2" custScaleX="70621" custScaleY="230812" custLinFactNeighborX="-1448" custLinFactNeighborY="3929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00DBE39-F5C9-4F32-91E0-99851A6C594D}" type="presOf" srcId="{E9DD3FFB-73FD-4C9F-8979-EEDF0EA09ABA}" destId="{0558D4B3-4FE0-4667-8103-BDE19D919BB2}" srcOrd="0" destOrd="0" presId="urn:microsoft.com/office/officeart/2005/8/layout/process4"/>
    <dgm:cxn modelId="{6B922472-5C12-49A1-8A8D-AD346F6AB696}" type="presOf" srcId="{0484F204-2E9F-4EB1-99A5-18B29A91FA02}" destId="{48B7A1A3-4EB7-4B64-B8C6-41C75FF12F09}" srcOrd="0" destOrd="0" presId="urn:microsoft.com/office/officeart/2005/8/layout/process4"/>
    <dgm:cxn modelId="{FD64C3E5-14CE-43EC-9D6A-821980D32FE9}" type="presOf" srcId="{910B2370-1713-4970-98F1-FCD801A918FF}" destId="{72864962-EE8D-4D37-B79C-3DAB6D5DFD5C}" srcOrd="0" destOrd="0" presId="urn:microsoft.com/office/officeart/2005/8/layout/process4"/>
    <dgm:cxn modelId="{9FE86058-0BE6-48FA-9AD0-CDC66CD1C347}" srcId="{910B2370-1713-4970-98F1-FCD801A918FF}" destId="{21E6C3BE-C563-47C5-AB12-C8937E354D5E}" srcOrd="1" destOrd="0" parTransId="{ACBF596F-6122-46C5-B4B7-79CE403D0C25}" sibTransId="{5FECA94F-5CE4-4BED-8732-6DBDD60747E4}"/>
    <dgm:cxn modelId="{C57E880B-0868-4AB9-9A09-CBE557929092}" srcId="{0484F204-2E9F-4EB1-99A5-18B29A91FA02}" destId="{910B2370-1713-4970-98F1-FCD801A918FF}" srcOrd="0" destOrd="0" parTransId="{EDD22653-2FFF-4B83-B950-72D23A1C107B}" sibTransId="{CB28B0BC-19DE-4A23-A878-70A1E99C497A}"/>
    <dgm:cxn modelId="{7BE54B8B-E306-477A-B4B7-6B6E85532DE5}" srcId="{0484F204-2E9F-4EB1-99A5-18B29A91FA02}" destId="{BAE0DC25-BD21-443D-BF59-267A5CCAE561}" srcOrd="1" destOrd="0" parTransId="{023FBA9E-7EF9-4E15-BC56-5EB5FF418607}" sibTransId="{83A71049-E14C-4474-B0B4-579323BA80A3}"/>
    <dgm:cxn modelId="{59BDFBF6-02FD-4F77-892D-FCC52CA90943}" type="presOf" srcId="{910B2370-1713-4970-98F1-FCD801A918FF}" destId="{9C5C47BD-8FAD-4EBC-9A55-7AF09CAF3EE2}" srcOrd="1" destOrd="0" presId="urn:microsoft.com/office/officeart/2005/8/layout/process4"/>
    <dgm:cxn modelId="{298C7B71-2981-4140-BE63-5AE542B2ECF1}" srcId="{910B2370-1713-4970-98F1-FCD801A918FF}" destId="{E9DD3FFB-73FD-4C9F-8979-EEDF0EA09ABA}" srcOrd="0" destOrd="0" parTransId="{2C228A82-FA55-4AAA-A0AB-9CC3E14188A6}" sibTransId="{C25EB79A-BE34-4929-A3FE-6E97BCA63796}"/>
    <dgm:cxn modelId="{D06C339D-B728-4327-8850-F47CAFAAB0C6}" type="presOf" srcId="{21E6C3BE-C563-47C5-AB12-C8937E354D5E}" destId="{E6747069-E403-4914-B988-F398501FF1F8}" srcOrd="0" destOrd="0" presId="urn:microsoft.com/office/officeart/2005/8/layout/process4"/>
    <dgm:cxn modelId="{61349088-B32C-427F-B406-D76B27D959EF}" type="presOf" srcId="{BAE0DC25-BD21-443D-BF59-267A5CCAE561}" destId="{EC9F1867-0ED1-4223-AC1A-A902A38B2984}" srcOrd="0" destOrd="0" presId="urn:microsoft.com/office/officeart/2005/8/layout/process4"/>
    <dgm:cxn modelId="{DF0D79D5-16F9-4EBE-B438-35F09F061D50}" type="presParOf" srcId="{48B7A1A3-4EB7-4B64-B8C6-41C75FF12F09}" destId="{5A61B4C7-73F3-4122-8525-4D62B3F2AACC}" srcOrd="0" destOrd="0" presId="urn:microsoft.com/office/officeart/2005/8/layout/process4"/>
    <dgm:cxn modelId="{137EC5F0-EFA1-473B-8B42-DBB15E3F83CE}" type="presParOf" srcId="{5A61B4C7-73F3-4122-8525-4D62B3F2AACC}" destId="{EC9F1867-0ED1-4223-AC1A-A902A38B2984}" srcOrd="0" destOrd="0" presId="urn:microsoft.com/office/officeart/2005/8/layout/process4"/>
    <dgm:cxn modelId="{0ACE5D13-DE8A-443E-9E6E-4E731A9FB782}" type="presParOf" srcId="{48B7A1A3-4EB7-4B64-B8C6-41C75FF12F09}" destId="{403FDB90-600F-49EB-A041-B4751AA20F0E}" srcOrd="1" destOrd="0" presId="urn:microsoft.com/office/officeart/2005/8/layout/process4"/>
    <dgm:cxn modelId="{847D2EA2-9D91-4BDE-A2F8-9864641B2E27}" type="presParOf" srcId="{48B7A1A3-4EB7-4B64-B8C6-41C75FF12F09}" destId="{43D893DD-90B5-462A-9DDD-0F21AB058AA3}" srcOrd="2" destOrd="0" presId="urn:microsoft.com/office/officeart/2005/8/layout/process4"/>
    <dgm:cxn modelId="{B619AC05-8CCD-45D8-AA39-E46BA09EB5EF}" type="presParOf" srcId="{43D893DD-90B5-462A-9DDD-0F21AB058AA3}" destId="{72864962-EE8D-4D37-B79C-3DAB6D5DFD5C}" srcOrd="0" destOrd="0" presId="urn:microsoft.com/office/officeart/2005/8/layout/process4"/>
    <dgm:cxn modelId="{5B6782E8-C260-4862-AF58-EFCF6CD6741F}" type="presParOf" srcId="{43D893DD-90B5-462A-9DDD-0F21AB058AA3}" destId="{9C5C47BD-8FAD-4EBC-9A55-7AF09CAF3EE2}" srcOrd="1" destOrd="0" presId="urn:microsoft.com/office/officeart/2005/8/layout/process4"/>
    <dgm:cxn modelId="{E7633E3A-5443-43BD-945F-8BDA0770457F}" type="presParOf" srcId="{43D893DD-90B5-462A-9DDD-0F21AB058AA3}" destId="{4E73D499-C7B3-4E9C-B8D3-99BA3FEC4322}" srcOrd="2" destOrd="0" presId="urn:microsoft.com/office/officeart/2005/8/layout/process4"/>
    <dgm:cxn modelId="{5DF18D3A-B503-40DB-AA58-04721AE25BA9}" type="presParOf" srcId="{4E73D499-C7B3-4E9C-B8D3-99BA3FEC4322}" destId="{0558D4B3-4FE0-4667-8103-BDE19D919BB2}" srcOrd="0" destOrd="0" presId="urn:microsoft.com/office/officeart/2005/8/layout/process4"/>
    <dgm:cxn modelId="{E7239045-F614-4F0B-BA62-5BB73A346CE9}" type="presParOf" srcId="{4E73D499-C7B3-4E9C-B8D3-99BA3FEC4322}" destId="{E6747069-E403-4914-B988-F398501FF1F8}" srcOrd="1" destOrd="0" presId="urn:microsoft.com/office/officeart/2005/8/layout/process4"/>
  </dgm:cxnLst>
  <dgm:bg>
    <a:solidFill>
      <a:schemeClr val="accent1">
        <a:lumMod val="40000"/>
        <a:lumOff val="60000"/>
      </a:schemeClr>
    </a:solidFill>
  </dgm:bg>
  <dgm:whole>
    <a:ln w="76200">
      <a:solidFill>
        <a:schemeClr val="bg2">
          <a:lumMod val="75000"/>
        </a:schemeClr>
      </a:solidFill>
    </a:ln>
  </dgm:whole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DB53333-AE66-4EE8-82D2-EFCDBB4740AD}" type="doc">
      <dgm:prSet loTypeId="urn:microsoft.com/office/officeart/2005/8/layout/process4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B23E1A5-BAB9-4E5D-A872-253D36510668}">
      <dgm:prSet phldrT="[Текст]" custT="1"/>
      <dgm:spPr/>
      <dgm:t>
        <a:bodyPr/>
        <a:lstStyle/>
        <a:p>
          <a:r>
            <a:rPr lang="ru-RU" sz="2800" dirty="0" smtClean="0">
              <a:latin typeface="Arial" pitchFamily="34" charset="0"/>
              <a:cs typeface="Arial" pitchFamily="34" charset="0"/>
            </a:rPr>
            <a:t>РАСПОРЯЖЕНИЕ №72 от 05.09.2014</a:t>
          </a:r>
          <a:endParaRPr lang="ru-RU" sz="2800" dirty="0">
            <a:latin typeface="Arial" pitchFamily="34" charset="0"/>
            <a:cs typeface="Arial" pitchFamily="34" charset="0"/>
          </a:endParaRPr>
        </a:p>
      </dgm:t>
    </dgm:pt>
    <dgm:pt modelId="{E4DFCD3F-3B12-43AC-BC6E-A1BF31C8BE0D}" type="parTrans" cxnId="{EC23ECF9-8BE0-4067-82CF-BB875636961A}">
      <dgm:prSet/>
      <dgm:spPr/>
      <dgm:t>
        <a:bodyPr/>
        <a:lstStyle/>
        <a:p>
          <a:endParaRPr lang="ru-RU"/>
        </a:p>
      </dgm:t>
    </dgm:pt>
    <dgm:pt modelId="{44B0D130-3450-4113-B5A6-FC54AD29A9E6}" type="sibTrans" cxnId="{EC23ECF9-8BE0-4067-82CF-BB875636961A}">
      <dgm:prSet/>
      <dgm:spPr/>
      <dgm:t>
        <a:bodyPr/>
        <a:lstStyle/>
        <a:p>
          <a:endParaRPr lang="ru-RU"/>
        </a:p>
      </dgm:t>
    </dgm:pt>
    <dgm:pt modelId="{EB8C2796-BCC5-43AD-9FFD-191875A7E616}">
      <dgm:prSet phldrT="[Текст]"/>
      <dgm:spPr/>
      <dgm:t>
        <a:bodyPr/>
        <a:lstStyle/>
        <a:p>
          <a:r>
            <a:rPr lang="ru-RU" b="1" i="1" dirty="0" smtClean="0">
              <a:solidFill>
                <a:schemeClr val="accent6">
                  <a:lumMod val="75000"/>
                </a:schemeClr>
              </a:solidFill>
              <a:latin typeface="Arial" pitchFamily="34" charset="0"/>
              <a:cs typeface="Arial" pitchFamily="34" charset="0"/>
            </a:rPr>
            <a:t>О порядке наполнения АИС УУП учебно-методическими комплексами дисциплин и практик</a:t>
          </a:r>
          <a:endParaRPr lang="ru-RU" b="1" i="1" dirty="0">
            <a:solidFill>
              <a:schemeClr val="accent6">
                <a:lumMod val="75000"/>
              </a:schemeClr>
            </a:solidFill>
            <a:latin typeface="Arial" pitchFamily="34" charset="0"/>
            <a:cs typeface="Arial" pitchFamily="34" charset="0"/>
          </a:endParaRPr>
        </a:p>
      </dgm:t>
    </dgm:pt>
    <dgm:pt modelId="{16BCFA1D-53C8-4DEE-AAA2-404B2D5D3A52}" type="parTrans" cxnId="{2CF889BA-7BB0-4596-BFFE-80DD161656BB}">
      <dgm:prSet/>
      <dgm:spPr/>
      <dgm:t>
        <a:bodyPr/>
        <a:lstStyle/>
        <a:p>
          <a:endParaRPr lang="ru-RU"/>
        </a:p>
      </dgm:t>
    </dgm:pt>
    <dgm:pt modelId="{7BECC05F-FF89-43F1-BFA7-CCB2737AB346}" type="sibTrans" cxnId="{2CF889BA-7BB0-4596-BFFE-80DD161656BB}">
      <dgm:prSet/>
      <dgm:spPr/>
      <dgm:t>
        <a:bodyPr/>
        <a:lstStyle/>
        <a:p>
          <a:endParaRPr lang="ru-RU"/>
        </a:p>
      </dgm:t>
    </dgm:pt>
    <dgm:pt modelId="{BCA92210-FF61-4BF4-8766-699A8BA86D7D}">
      <dgm:prSet phldrT="[Текст]" custT="1"/>
      <dgm:spPr/>
      <dgm:t>
        <a:bodyPr/>
        <a:lstStyle/>
        <a:p>
          <a:r>
            <a:rPr lang="ru-RU" sz="2000" b="1" i="1" dirty="0" smtClean="0">
              <a:latin typeface="Arial" pitchFamily="34" charset="0"/>
              <a:cs typeface="Arial" pitchFamily="34" charset="0"/>
            </a:rPr>
            <a:t>Заведующих кафедрами </a:t>
          </a:r>
          <a:r>
            <a:rPr lang="ru-RU" sz="2400" b="1" i="1" u="none" cap="none" spc="0" dirty="0" smtClean="0">
              <a:ln w="1905"/>
              <a:solidFill>
                <a:schemeClr val="accent6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rPr>
            <a:t>в срок до 01.11.2014</a:t>
          </a:r>
          <a:r>
            <a:rPr lang="ru-RU" sz="2000" b="1" i="1" u="none" dirty="0" smtClean="0">
              <a:solidFill>
                <a:schemeClr val="accent6"/>
              </a:solidFill>
              <a:latin typeface="Arial" pitchFamily="34" charset="0"/>
              <a:cs typeface="Arial" pitchFamily="34" charset="0"/>
            </a:rPr>
            <a:t> </a:t>
          </a:r>
          <a:r>
            <a:rPr lang="ru-RU" sz="2000" b="1" i="1" dirty="0" smtClean="0">
              <a:latin typeface="Arial" pitchFamily="34" charset="0"/>
              <a:cs typeface="Arial" pitchFamily="34" charset="0"/>
            </a:rPr>
            <a:t>обеспечить наполнение автоматизированной информационной системы управления учебным процессом образовательным </a:t>
          </a:r>
          <a:r>
            <a:rPr lang="ru-RU" sz="2000" b="1" i="1" dirty="0" err="1" smtClean="0">
              <a:latin typeface="Arial" pitchFamily="34" charset="0"/>
              <a:cs typeface="Arial" pitchFamily="34" charset="0"/>
            </a:rPr>
            <a:t>контентом</a:t>
          </a:r>
          <a:r>
            <a:rPr lang="ru-RU" sz="2000" b="1" i="1" dirty="0" smtClean="0">
              <a:latin typeface="Arial" pitchFamily="34" charset="0"/>
              <a:cs typeface="Arial" pitchFamily="34" charset="0"/>
            </a:rPr>
            <a:t>.</a:t>
          </a:r>
          <a:endParaRPr lang="ru-RU" sz="2000" b="1" i="1" dirty="0">
            <a:latin typeface="Arial" pitchFamily="34" charset="0"/>
            <a:cs typeface="Arial" pitchFamily="34" charset="0"/>
          </a:endParaRPr>
        </a:p>
      </dgm:t>
    </dgm:pt>
    <dgm:pt modelId="{3227F564-4E21-4426-A093-352F0CE00802}" type="parTrans" cxnId="{B6E1CCDC-F9C8-4FF1-B03C-36610CAD2791}">
      <dgm:prSet/>
      <dgm:spPr/>
      <dgm:t>
        <a:bodyPr/>
        <a:lstStyle/>
        <a:p>
          <a:endParaRPr lang="ru-RU"/>
        </a:p>
      </dgm:t>
    </dgm:pt>
    <dgm:pt modelId="{3E03A0AF-180F-443F-8224-4B6D538DA167}" type="sibTrans" cxnId="{B6E1CCDC-F9C8-4FF1-B03C-36610CAD2791}">
      <dgm:prSet/>
      <dgm:spPr/>
      <dgm:t>
        <a:bodyPr/>
        <a:lstStyle/>
        <a:p>
          <a:endParaRPr lang="ru-RU"/>
        </a:p>
      </dgm:t>
    </dgm:pt>
    <dgm:pt modelId="{E941D5FB-0185-4E3C-B1CD-1E7799BD29DF}">
      <dgm:prSet phldrT="[Текст]" custT="1"/>
      <dgm:spPr/>
      <dgm:t>
        <a:bodyPr/>
        <a:lstStyle/>
        <a:p>
          <a:r>
            <a:rPr lang="ru-RU" sz="2400" b="1" dirty="0" smtClean="0">
              <a:latin typeface="Arial" pitchFamily="34" charset="0"/>
              <a:cs typeface="Arial" pitchFamily="34" charset="0"/>
            </a:rPr>
            <a:t>Приказ №1313 от 22.10.2010</a:t>
          </a:r>
          <a:endParaRPr lang="ru-RU" sz="2400" b="1" dirty="0">
            <a:latin typeface="Arial" pitchFamily="34" charset="0"/>
            <a:cs typeface="Arial" pitchFamily="34" charset="0"/>
          </a:endParaRPr>
        </a:p>
      </dgm:t>
    </dgm:pt>
    <dgm:pt modelId="{58BBF8C4-A534-48E0-9201-78E677A4899B}" type="parTrans" cxnId="{E0E65BA4-EF85-43B0-8EEE-24D5D787C4F5}">
      <dgm:prSet/>
      <dgm:spPr/>
      <dgm:t>
        <a:bodyPr/>
        <a:lstStyle/>
        <a:p>
          <a:endParaRPr lang="ru-RU"/>
        </a:p>
      </dgm:t>
    </dgm:pt>
    <dgm:pt modelId="{C728F124-D933-48B1-8B92-E5937FEBD701}" type="sibTrans" cxnId="{E0E65BA4-EF85-43B0-8EEE-24D5D787C4F5}">
      <dgm:prSet/>
      <dgm:spPr/>
      <dgm:t>
        <a:bodyPr/>
        <a:lstStyle/>
        <a:p>
          <a:endParaRPr lang="ru-RU"/>
        </a:p>
      </dgm:t>
    </dgm:pt>
    <dgm:pt modelId="{1DA87A21-187C-4079-A8F8-E8BD174EC608}">
      <dgm:prSet phldrT="[Текст]"/>
      <dgm:spPr/>
      <dgm:t>
        <a:bodyPr/>
        <a:lstStyle/>
        <a:p>
          <a:r>
            <a:rPr lang="ru-RU" b="1" i="1" dirty="0" smtClean="0">
              <a:solidFill>
                <a:schemeClr val="accent6">
                  <a:lumMod val="75000"/>
                </a:schemeClr>
              </a:solidFill>
              <a:latin typeface="Arial" pitchFamily="34" charset="0"/>
              <a:cs typeface="Arial" pitchFamily="34" charset="0"/>
            </a:rPr>
            <a:t>Об учебно-методических комплексах дисциплин</a:t>
          </a:r>
          <a:endParaRPr lang="ru-RU" b="1" i="1" dirty="0">
            <a:solidFill>
              <a:schemeClr val="accent6">
                <a:lumMod val="75000"/>
              </a:schemeClr>
            </a:solidFill>
            <a:latin typeface="Arial" pitchFamily="34" charset="0"/>
            <a:cs typeface="Arial" pitchFamily="34" charset="0"/>
          </a:endParaRPr>
        </a:p>
      </dgm:t>
    </dgm:pt>
    <dgm:pt modelId="{34B97707-BB3C-4C4E-A3BB-3AA1C435A0AA}" type="parTrans" cxnId="{10BDEEA8-C433-482D-9676-FEEA507883D5}">
      <dgm:prSet/>
      <dgm:spPr/>
      <dgm:t>
        <a:bodyPr/>
        <a:lstStyle/>
        <a:p>
          <a:endParaRPr lang="ru-RU"/>
        </a:p>
      </dgm:t>
    </dgm:pt>
    <dgm:pt modelId="{E40B3441-F253-4599-99FF-C54ABF561629}" type="sibTrans" cxnId="{10BDEEA8-C433-482D-9676-FEEA507883D5}">
      <dgm:prSet/>
      <dgm:spPr/>
      <dgm:t>
        <a:bodyPr/>
        <a:lstStyle/>
        <a:p>
          <a:endParaRPr lang="ru-RU"/>
        </a:p>
      </dgm:t>
    </dgm:pt>
    <dgm:pt modelId="{EF272588-AFFC-4DBE-9F42-DAF864BD1D6C}" type="pres">
      <dgm:prSet presAssocID="{ADB53333-AE66-4EE8-82D2-EFCDBB4740AD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C306FE8-1BB1-4C2C-B819-664A6A62920C}" type="pres">
      <dgm:prSet presAssocID="{E941D5FB-0185-4E3C-B1CD-1E7799BD29DF}" presName="boxAndChildren" presStyleCnt="0"/>
      <dgm:spPr/>
    </dgm:pt>
    <dgm:pt modelId="{E28D03A7-8CF8-4EFB-BFFA-341DBD8AD70A}" type="pres">
      <dgm:prSet presAssocID="{E941D5FB-0185-4E3C-B1CD-1E7799BD29DF}" presName="parentTextBox" presStyleLbl="node1" presStyleIdx="0" presStyleCnt="3"/>
      <dgm:spPr/>
      <dgm:t>
        <a:bodyPr/>
        <a:lstStyle/>
        <a:p>
          <a:endParaRPr lang="ru-RU"/>
        </a:p>
      </dgm:t>
    </dgm:pt>
    <dgm:pt modelId="{2F3D079A-987B-44C4-B2DC-C652B388A9ED}" type="pres">
      <dgm:prSet presAssocID="{E941D5FB-0185-4E3C-B1CD-1E7799BD29DF}" presName="entireBox" presStyleLbl="node1" presStyleIdx="0" presStyleCnt="3"/>
      <dgm:spPr/>
      <dgm:t>
        <a:bodyPr/>
        <a:lstStyle/>
        <a:p>
          <a:endParaRPr lang="ru-RU"/>
        </a:p>
      </dgm:t>
    </dgm:pt>
    <dgm:pt modelId="{B72CD357-49A2-4E9F-A379-5E36CF2FEEA4}" type="pres">
      <dgm:prSet presAssocID="{E941D5FB-0185-4E3C-B1CD-1E7799BD29DF}" presName="descendantBox" presStyleCnt="0"/>
      <dgm:spPr/>
    </dgm:pt>
    <dgm:pt modelId="{76487023-EB36-4A0C-8ED6-7189A28A010D}" type="pres">
      <dgm:prSet presAssocID="{1DA87A21-187C-4079-A8F8-E8BD174EC608}" presName="childTextBox" presStyleLbl="f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5629ACC-2762-420B-8B36-CF679FEA7590}" type="pres">
      <dgm:prSet presAssocID="{3E03A0AF-180F-443F-8224-4B6D538DA167}" presName="sp" presStyleCnt="0"/>
      <dgm:spPr/>
    </dgm:pt>
    <dgm:pt modelId="{B11D614F-A788-4F12-BC45-9C02D1942F74}" type="pres">
      <dgm:prSet presAssocID="{BCA92210-FF61-4BF4-8766-699A8BA86D7D}" presName="arrowAndChildren" presStyleCnt="0"/>
      <dgm:spPr/>
    </dgm:pt>
    <dgm:pt modelId="{12B0BCDF-3228-413C-8DB6-06FA5CA114AF}" type="pres">
      <dgm:prSet presAssocID="{BCA92210-FF61-4BF4-8766-699A8BA86D7D}" presName="parentTextArrow" presStyleLbl="node1" presStyleIdx="1" presStyleCnt="3"/>
      <dgm:spPr/>
      <dgm:t>
        <a:bodyPr/>
        <a:lstStyle/>
        <a:p>
          <a:endParaRPr lang="ru-RU"/>
        </a:p>
      </dgm:t>
    </dgm:pt>
    <dgm:pt modelId="{75D47552-018A-4634-ACFA-7CC21F629F3A}" type="pres">
      <dgm:prSet presAssocID="{44B0D130-3450-4113-B5A6-FC54AD29A9E6}" presName="sp" presStyleCnt="0"/>
      <dgm:spPr/>
    </dgm:pt>
    <dgm:pt modelId="{D3108B9C-6E31-43C4-99D7-BC6DE70FC4CE}" type="pres">
      <dgm:prSet presAssocID="{2B23E1A5-BAB9-4E5D-A872-253D36510668}" presName="arrowAndChildren" presStyleCnt="0"/>
      <dgm:spPr/>
    </dgm:pt>
    <dgm:pt modelId="{23C8AA96-FD2F-433D-8487-06738CE7C55F}" type="pres">
      <dgm:prSet presAssocID="{2B23E1A5-BAB9-4E5D-A872-253D36510668}" presName="parentTextArrow" presStyleLbl="node1" presStyleIdx="1" presStyleCnt="3"/>
      <dgm:spPr/>
      <dgm:t>
        <a:bodyPr/>
        <a:lstStyle/>
        <a:p>
          <a:endParaRPr lang="ru-RU"/>
        </a:p>
      </dgm:t>
    </dgm:pt>
    <dgm:pt modelId="{3795EB10-CBD7-44B5-AA5C-8EE41FC13123}" type="pres">
      <dgm:prSet presAssocID="{2B23E1A5-BAB9-4E5D-A872-253D36510668}" presName="arrow" presStyleLbl="node1" presStyleIdx="2" presStyleCnt="3"/>
      <dgm:spPr/>
      <dgm:t>
        <a:bodyPr/>
        <a:lstStyle/>
        <a:p>
          <a:endParaRPr lang="ru-RU"/>
        </a:p>
      </dgm:t>
    </dgm:pt>
    <dgm:pt modelId="{9A1E7D8E-69E8-4071-A0F5-13AA0E830B83}" type="pres">
      <dgm:prSet presAssocID="{2B23E1A5-BAB9-4E5D-A872-253D36510668}" presName="descendantArrow" presStyleCnt="0"/>
      <dgm:spPr/>
    </dgm:pt>
    <dgm:pt modelId="{688290B8-B818-4F58-811A-2865947A064A}" type="pres">
      <dgm:prSet presAssocID="{EB8C2796-BCC5-43AD-9FFD-191875A7E616}" presName="childTextArrow" presStyleLbl="f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CF889BA-7BB0-4596-BFFE-80DD161656BB}" srcId="{2B23E1A5-BAB9-4E5D-A872-253D36510668}" destId="{EB8C2796-BCC5-43AD-9FFD-191875A7E616}" srcOrd="0" destOrd="0" parTransId="{16BCFA1D-53C8-4DEE-AAA2-404B2D5D3A52}" sibTransId="{7BECC05F-FF89-43F1-BFA7-CCB2737AB346}"/>
    <dgm:cxn modelId="{EC23ECF9-8BE0-4067-82CF-BB875636961A}" srcId="{ADB53333-AE66-4EE8-82D2-EFCDBB4740AD}" destId="{2B23E1A5-BAB9-4E5D-A872-253D36510668}" srcOrd="0" destOrd="0" parTransId="{E4DFCD3F-3B12-43AC-BC6E-A1BF31C8BE0D}" sibTransId="{44B0D130-3450-4113-B5A6-FC54AD29A9E6}"/>
    <dgm:cxn modelId="{084CBDBA-92DD-4A1F-AE94-DAABBDFCDB48}" type="presOf" srcId="{ADB53333-AE66-4EE8-82D2-EFCDBB4740AD}" destId="{EF272588-AFFC-4DBE-9F42-DAF864BD1D6C}" srcOrd="0" destOrd="0" presId="urn:microsoft.com/office/officeart/2005/8/layout/process4"/>
    <dgm:cxn modelId="{E8E85391-6214-4D93-9B44-C127B9ED1178}" type="presOf" srcId="{E941D5FB-0185-4E3C-B1CD-1E7799BD29DF}" destId="{2F3D079A-987B-44C4-B2DC-C652B388A9ED}" srcOrd="1" destOrd="0" presId="urn:microsoft.com/office/officeart/2005/8/layout/process4"/>
    <dgm:cxn modelId="{4727FEB9-C6E7-47F9-9F61-F1814B5813F9}" type="presOf" srcId="{1DA87A21-187C-4079-A8F8-E8BD174EC608}" destId="{76487023-EB36-4A0C-8ED6-7189A28A010D}" srcOrd="0" destOrd="0" presId="urn:microsoft.com/office/officeart/2005/8/layout/process4"/>
    <dgm:cxn modelId="{10BDEEA8-C433-482D-9676-FEEA507883D5}" srcId="{E941D5FB-0185-4E3C-B1CD-1E7799BD29DF}" destId="{1DA87A21-187C-4079-A8F8-E8BD174EC608}" srcOrd="0" destOrd="0" parTransId="{34B97707-BB3C-4C4E-A3BB-3AA1C435A0AA}" sibTransId="{E40B3441-F253-4599-99FF-C54ABF561629}"/>
    <dgm:cxn modelId="{0D503B20-0F18-45DB-A3BC-772B4E347A75}" type="presOf" srcId="{2B23E1A5-BAB9-4E5D-A872-253D36510668}" destId="{23C8AA96-FD2F-433D-8487-06738CE7C55F}" srcOrd="0" destOrd="0" presId="urn:microsoft.com/office/officeart/2005/8/layout/process4"/>
    <dgm:cxn modelId="{52FDFC2A-226F-4DF3-8717-852D2D56F2E6}" type="presOf" srcId="{2B23E1A5-BAB9-4E5D-A872-253D36510668}" destId="{3795EB10-CBD7-44B5-AA5C-8EE41FC13123}" srcOrd="1" destOrd="0" presId="urn:microsoft.com/office/officeart/2005/8/layout/process4"/>
    <dgm:cxn modelId="{E0E65BA4-EF85-43B0-8EEE-24D5D787C4F5}" srcId="{ADB53333-AE66-4EE8-82D2-EFCDBB4740AD}" destId="{E941D5FB-0185-4E3C-B1CD-1E7799BD29DF}" srcOrd="2" destOrd="0" parTransId="{58BBF8C4-A534-48E0-9201-78E677A4899B}" sibTransId="{C728F124-D933-48B1-8B92-E5937FEBD701}"/>
    <dgm:cxn modelId="{B99F45F2-9CA3-4028-BA15-233672401AD3}" type="presOf" srcId="{EB8C2796-BCC5-43AD-9FFD-191875A7E616}" destId="{688290B8-B818-4F58-811A-2865947A064A}" srcOrd="0" destOrd="0" presId="urn:microsoft.com/office/officeart/2005/8/layout/process4"/>
    <dgm:cxn modelId="{249CEE07-AC53-49EB-A81D-ABB771988441}" type="presOf" srcId="{BCA92210-FF61-4BF4-8766-699A8BA86D7D}" destId="{12B0BCDF-3228-413C-8DB6-06FA5CA114AF}" srcOrd="0" destOrd="0" presId="urn:microsoft.com/office/officeart/2005/8/layout/process4"/>
    <dgm:cxn modelId="{E02BD5E8-4B5F-477D-B69E-C53837F349FA}" type="presOf" srcId="{E941D5FB-0185-4E3C-B1CD-1E7799BD29DF}" destId="{E28D03A7-8CF8-4EFB-BFFA-341DBD8AD70A}" srcOrd="0" destOrd="0" presId="urn:microsoft.com/office/officeart/2005/8/layout/process4"/>
    <dgm:cxn modelId="{B6E1CCDC-F9C8-4FF1-B03C-36610CAD2791}" srcId="{ADB53333-AE66-4EE8-82D2-EFCDBB4740AD}" destId="{BCA92210-FF61-4BF4-8766-699A8BA86D7D}" srcOrd="1" destOrd="0" parTransId="{3227F564-4E21-4426-A093-352F0CE00802}" sibTransId="{3E03A0AF-180F-443F-8224-4B6D538DA167}"/>
    <dgm:cxn modelId="{E9CBDA71-3E7C-48E7-A58C-D60C398BE884}" type="presParOf" srcId="{EF272588-AFFC-4DBE-9F42-DAF864BD1D6C}" destId="{CC306FE8-1BB1-4C2C-B819-664A6A62920C}" srcOrd="0" destOrd="0" presId="urn:microsoft.com/office/officeart/2005/8/layout/process4"/>
    <dgm:cxn modelId="{F1A88E36-EACE-4A68-A928-37577240BF7A}" type="presParOf" srcId="{CC306FE8-1BB1-4C2C-B819-664A6A62920C}" destId="{E28D03A7-8CF8-4EFB-BFFA-341DBD8AD70A}" srcOrd="0" destOrd="0" presId="urn:microsoft.com/office/officeart/2005/8/layout/process4"/>
    <dgm:cxn modelId="{8103EFAC-956A-4909-A2EE-BD226D945289}" type="presParOf" srcId="{CC306FE8-1BB1-4C2C-B819-664A6A62920C}" destId="{2F3D079A-987B-44C4-B2DC-C652B388A9ED}" srcOrd="1" destOrd="0" presId="urn:microsoft.com/office/officeart/2005/8/layout/process4"/>
    <dgm:cxn modelId="{9BB1C58A-458B-4D4B-ADDC-B1A7D7F2CC69}" type="presParOf" srcId="{CC306FE8-1BB1-4C2C-B819-664A6A62920C}" destId="{B72CD357-49A2-4E9F-A379-5E36CF2FEEA4}" srcOrd="2" destOrd="0" presId="urn:microsoft.com/office/officeart/2005/8/layout/process4"/>
    <dgm:cxn modelId="{7EEC992F-2598-4384-A799-8A99347B982F}" type="presParOf" srcId="{B72CD357-49A2-4E9F-A379-5E36CF2FEEA4}" destId="{76487023-EB36-4A0C-8ED6-7189A28A010D}" srcOrd="0" destOrd="0" presId="urn:microsoft.com/office/officeart/2005/8/layout/process4"/>
    <dgm:cxn modelId="{38A95681-27A7-4410-BDF8-1E0D46595822}" type="presParOf" srcId="{EF272588-AFFC-4DBE-9F42-DAF864BD1D6C}" destId="{55629ACC-2762-420B-8B36-CF679FEA7590}" srcOrd="1" destOrd="0" presId="urn:microsoft.com/office/officeart/2005/8/layout/process4"/>
    <dgm:cxn modelId="{CB0C3AA0-0CD2-46FD-98E0-0777EF744088}" type="presParOf" srcId="{EF272588-AFFC-4DBE-9F42-DAF864BD1D6C}" destId="{B11D614F-A788-4F12-BC45-9C02D1942F74}" srcOrd="2" destOrd="0" presId="urn:microsoft.com/office/officeart/2005/8/layout/process4"/>
    <dgm:cxn modelId="{A6B1299C-4CA8-41E2-860F-4E371A09F30E}" type="presParOf" srcId="{B11D614F-A788-4F12-BC45-9C02D1942F74}" destId="{12B0BCDF-3228-413C-8DB6-06FA5CA114AF}" srcOrd="0" destOrd="0" presId="urn:microsoft.com/office/officeart/2005/8/layout/process4"/>
    <dgm:cxn modelId="{F25381CF-B241-4E75-AD50-57606E2ACDCE}" type="presParOf" srcId="{EF272588-AFFC-4DBE-9F42-DAF864BD1D6C}" destId="{75D47552-018A-4634-ACFA-7CC21F629F3A}" srcOrd="3" destOrd="0" presId="urn:microsoft.com/office/officeart/2005/8/layout/process4"/>
    <dgm:cxn modelId="{0AE8185A-19A5-43BD-BA21-7EC6674FB246}" type="presParOf" srcId="{EF272588-AFFC-4DBE-9F42-DAF864BD1D6C}" destId="{D3108B9C-6E31-43C4-99D7-BC6DE70FC4CE}" srcOrd="4" destOrd="0" presId="urn:microsoft.com/office/officeart/2005/8/layout/process4"/>
    <dgm:cxn modelId="{EC7D9743-CD83-469A-BB8B-E02288A1C543}" type="presParOf" srcId="{D3108B9C-6E31-43C4-99D7-BC6DE70FC4CE}" destId="{23C8AA96-FD2F-433D-8487-06738CE7C55F}" srcOrd="0" destOrd="0" presId="urn:microsoft.com/office/officeart/2005/8/layout/process4"/>
    <dgm:cxn modelId="{AF365006-3F91-482D-BDF7-45E9F793BA1E}" type="presParOf" srcId="{D3108B9C-6E31-43C4-99D7-BC6DE70FC4CE}" destId="{3795EB10-CBD7-44B5-AA5C-8EE41FC13123}" srcOrd="1" destOrd="0" presId="urn:microsoft.com/office/officeart/2005/8/layout/process4"/>
    <dgm:cxn modelId="{461F4C59-213E-41F8-9C10-BBF55512E00A}" type="presParOf" srcId="{D3108B9C-6E31-43C4-99D7-BC6DE70FC4CE}" destId="{9A1E7D8E-69E8-4071-A0F5-13AA0E830B83}" srcOrd="2" destOrd="0" presId="urn:microsoft.com/office/officeart/2005/8/layout/process4"/>
    <dgm:cxn modelId="{2E2D3BAD-D571-4886-8955-D0DE2412ACA5}" type="presParOf" srcId="{9A1E7D8E-69E8-4071-A0F5-13AA0E830B83}" destId="{688290B8-B818-4F58-811A-2865947A064A}" srcOrd="0" destOrd="0" presId="urn:microsoft.com/office/officeart/2005/8/layout/process4"/>
  </dgm:cxnLst>
  <dgm:bg>
    <a:solidFill>
      <a:schemeClr val="accent4">
        <a:lumMod val="40000"/>
        <a:lumOff val="60000"/>
      </a:schemeClr>
    </a:solidFill>
  </dgm:bg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151BA03-35BB-4176-A37E-F3AA4386043E}" type="doc">
      <dgm:prSet loTypeId="urn:microsoft.com/office/officeart/2005/8/layout/hProcess9" loCatId="process" qsTypeId="urn:microsoft.com/office/officeart/2005/8/quickstyle/3d1" qsCatId="3D" csTypeId="urn:microsoft.com/office/officeart/2005/8/colors/accent1_2" csCatId="accent1" phldr="1"/>
      <dgm:spPr/>
    </dgm:pt>
    <dgm:pt modelId="{E9A3372F-1AFE-44C3-B209-489B767AC0F0}">
      <dgm:prSet phldrT="[Текст]" custT="1"/>
      <dgm:spPr/>
      <dgm:t>
        <a:bodyPr/>
        <a:lstStyle/>
        <a:p>
          <a:r>
            <a:rPr lang="ru-RU" sz="2400" b="1" cap="none" spc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rPr>
            <a:t>Изменить Титульный лист и 2 страницу</a:t>
          </a:r>
          <a:endParaRPr lang="ru-RU" sz="2400" b="1" cap="none" spc="0" dirty="0">
            <a:ln w="1905"/>
            <a:gradFill>
              <a:gsLst>
                <a:gs pos="0">
                  <a:schemeClr val="accent6">
                    <a:shade val="20000"/>
                    <a:satMod val="200000"/>
                  </a:schemeClr>
                </a:gs>
                <a:gs pos="78000">
                  <a:schemeClr val="accent6">
                    <a:tint val="90000"/>
                    <a:shade val="89000"/>
                    <a:satMod val="220000"/>
                  </a:schemeClr>
                </a:gs>
                <a:gs pos="100000">
                  <a:schemeClr val="accent6">
                    <a:tint val="12000"/>
                    <a:satMod val="255000"/>
                  </a:schemeClr>
                </a:gs>
              </a:gsLst>
              <a:lin ang="5400000"/>
            </a:gradFill>
            <a:effectLst>
              <a:innerShdw blurRad="69850" dist="43180" dir="5400000">
                <a:srgbClr val="000000">
                  <a:alpha val="65000"/>
                </a:srgbClr>
              </a:innerShdw>
            </a:effectLst>
            <a:latin typeface="Arial" pitchFamily="34" charset="0"/>
            <a:cs typeface="Arial" pitchFamily="34" charset="0"/>
          </a:endParaRPr>
        </a:p>
      </dgm:t>
    </dgm:pt>
    <dgm:pt modelId="{A771E481-DBEF-4F03-AC84-E8131A71AA2A}" type="parTrans" cxnId="{61DFCABA-4098-4DBC-B202-131468AB3D03}">
      <dgm:prSet/>
      <dgm:spPr/>
      <dgm:t>
        <a:bodyPr/>
        <a:lstStyle/>
        <a:p>
          <a:endParaRPr lang="ru-RU"/>
        </a:p>
      </dgm:t>
    </dgm:pt>
    <dgm:pt modelId="{F2DE3845-6913-4300-8FE5-402FF9B51BDD}" type="sibTrans" cxnId="{61DFCABA-4098-4DBC-B202-131468AB3D03}">
      <dgm:prSet/>
      <dgm:spPr/>
      <dgm:t>
        <a:bodyPr/>
        <a:lstStyle/>
        <a:p>
          <a:endParaRPr lang="ru-RU"/>
        </a:p>
      </dgm:t>
    </dgm:pt>
    <dgm:pt modelId="{5B6F1A63-B3E5-4EF2-853C-C54190E65C12}">
      <dgm:prSet phldrT="[Текст]" phldr="1"/>
      <dgm:spPr>
        <a:blipFill rotWithShape="0">
          <a:blip xmlns:r="http://schemas.openxmlformats.org/officeDocument/2006/relationships" r:embed="rId1"/>
          <a:stretch>
            <a:fillRect/>
          </a:stretch>
        </a:blipFill>
        <a:ln w="76200">
          <a:solidFill>
            <a:schemeClr val="tx2">
              <a:lumMod val="50000"/>
            </a:schemeClr>
          </a:solidFill>
        </a:ln>
      </dgm:spPr>
      <dgm:t>
        <a:bodyPr/>
        <a:lstStyle/>
        <a:p>
          <a:endParaRPr lang="ru-RU" dirty="0"/>
        </a:p>
      </dgm:t>
    </dgm:pt>
    <dgm:pt modelId="{B796FE55-3C46-49A5-9DC6-7BADA38D0D76}" type="parTrans" cxnId="{B5CAF84C-B947-42CE-8682-F1F12AEC7511}">
      <dgm:prSet/>
      <dgm:spPr/>
      <dgm:t>
        <a:bodyPr/>
        <a:lstStyle/>
        <a:p>
          <a:endParaRPr lang="ru-RU"/>
        </a:p>
      </dgm:t>
    </dgm:pt>
    <dgm:pt modelId="{4196C51A-83C7-45D3-B459-8EB77C2CA269}" type="sibTrans" cxnId="{B5CAF84C-B947-42CE-8682-F1F12AEC7511}">
      <dgm:prSet/>
      <dgm:spPr/>
      <dgm:t>
        <a:bodyPr/>
        <a:lstStyle/>
        <a:p>
          <a:endParaRPr lang="ru-RU"/>
        </a:p>
      </dgm:t>
    </dgm:pt>
    <dgm:pt modelId="{80E19998-286B-4C65-A897-A2C1D480CE28}">
      <dgm:prSet phldrT="[Текст]" phldr="1"/>
      <dgm:spPr>
        <a:blipFill rotWithShape="0">
          <a:blip xmlns:r="http://schemas.openxmlformats.org/officeDocument/2006/relationships" r:embed="rId2"/>
          <a:stretch>
            <a:fillRect/>
          </a:stretch>
        </a:blipFill>
        <a:ln w="76200">
          <a:solidFill>
            <a:schemeClr val="tx2">
              <a:lumMod val="50000"/>
            </a:schemeClr>
          </a:solidFill>
        </a:ln>
      </dgm:spPr>
      <dgm:t>
        <a:bodyPr/>
        <a:lstStyle/>
        <a:p>
          <a:endParaRPr lang="ru-RU" dirty="0">
            <a:solidFill>
              <a:schemeClr val="tx1"/>
            </a:solidFill>
          </a:endParaRPr>
        </a:p>
      </dgm:t>
    </dgm:pt>
    <dgm:pt modelId="{CE9B37CE-D2CF-4DC7-9C7A-95A7FA45277F}" type="sibTrans" cxnId="{B3E1A519-9803-4881-8AC1-4A0B0C36B2A7}">
      <dgm:prSet/>
      <dgm:spPr/>
      <dgm:t>
        <a:bodyPr/>
        <a:lstStyle/>
        <a:p>
          <a:endParaRPr lang="ru-RU"/>
        </a:p>
      </dgm:t>
    </dgm:pt>
    <dgm:pt modelId="{E1368B36-1A4C-47F1-A53B-71DB6EEB9B45}" type="parTrans" cxnId="{B3E1A519-9803-4881-8AC1-4A0B0C36B2A7}">
      <dgm:prSet/>
      <dgm:spPr/>
      <dgm:t>
        <a:bodyPr/>
        <a:lstStyle/>
        <a:p>
          <a:endParaRPr lang="ru-RU"/>
        </a:p>
      </dgm:t>
    </dgm:pt>
    <dgm:pt modelId="{7D0FA4B3-3BE1-4A75-93DF-AE9B7C228887}" type="pres">
      <dgm:prSet presAssocID="{1151BA03-35BB-4176-A37E-F3AA4386043E}" presName="CompostProcess" presStyleCnt="0">
        <dgm:presLayoutVars>
          <dgm:dir/>
          <dgm:resizeHandles val="exact"/>
        </dgm:presLayoutVars>
      </dgm:prSet>
      <dgm:spPr/>
    </dgm:pt>
    <dgm:pt modelId="{6A4007AD-3E5D-45B7-AD05-F8FDD99204FE}" type="pres">
      <dgm:prSet presAssocID="{1151BA03-35BB-4176-A37E-F3AA4386043E}" presName="arrow" presStyleLbl="bgShp" presStyleIdx="0" presStyleCnt="1"/>
      <dgm:spPr/>
    </dgm:pt>
    <dgm:pt modelId="{E2E7DFBF-27D9-4DCE-874A-CA07CF103AFA}" type="pres">
      <dgm:prSet presAssocID="{1151BA03-35BB-4176-A37E-F3AA4386043E}" presName="linearProcess" presStyleCnt="0"/>
      <dgm:spPr/>
    </dgm:pt>
    <dgm:pt modelId="{FE061ADA-438C-4091-AD9C-E1D902A200E1}" type="pres">
      <dgm:prSet presAssocID="{E9A3372F-1AFE-44C3-B209-489B767AC0F0}" presName="text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63DD303-61CF-4F12-B4ED-0B090CFFDDDF}" type="pres">
      <dgm:prSet presAssocID="{F2DE3845-6913-4300-8FE5-402FF9B51BDD}" presName="sibTrans" presStyleCnt="0"/>
      <dgm:spPr/>
    </dgm:pt>
    <dgm:pt modelId="{8C559C05-8EEB-4C13-9AF4-72C052F366A4}" type="pres">
      <dgm:prSet presAssocID="{80E19998-286B-4C65-A897-A2C1D480CE28}" presName="textNode" presStyleLbl="node1" presStyleIdx="1" presStyleCnt="3" custScaleX="99283" custScaleY="17716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F86D299-7860-4106-A731-F951B4ACC94C}" type="pres">
      <dgm:prSet presAssocID="{CE9B37CE-D2CF-4DC7-9C7A-95A7FA45277F}" presName="sibTrans" presStyleCnt="0"/>
      <dgm:spPr/>
    </dgm:pt>
    <dgm:pt modelId="{331A607C-8D72-4F73-8C92-6A13D4D0E066}" type="pres">
      <dgm:prSet presAssocID="{5B6F1A63-B3E5-4EF2-853C-C54190E65C12}" presName="textNode" presStyleLbl="node1" presStyleIdx="2" presStyleCnt="3" custScaleX="98208" custScaleY="17635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FA54694-73BD-4795-B5D5-A797D5054879}" type="presOf" srcId="{E9A3372F-1AFE-44C3-B209-489B767AC0F0}" destId="{FE061ADA-438C-4091-AD9C-E1D902A200E1}" srcOrd="0" destOrd="0" presId="urn:microsoft.com/office/officeart/2005/8/layout/hProcess9"/>
    <dgm:cxn modelId="{77B1B792-C2DC-4B9B-AD06-BCAE91C7D492}" type="presOf" srcId="{5B6F1A63-B3E5-4EF2-853C-C54190E65C12}" destId="{331A607C-8D72-4F73-8C92-6A13D4D0E066}" srcOrd="0" destOrd="0" presId="urn:microsoft.com/office/officeart/2005/8/layout/hProcess9"/>
    <dgm:cxn modelId="{B5CAF84C-B947-42CE-8682-F1F12AEC7511}" srcId="{1151BA03-35BB-4176-A37E-F3AA4386043E}" destId="{5B6F1A63-B3E5-4EF2-853C-C54190E65C12}" srcOrd="2" destOrd="0" parTransId="{B796FE55-3C46-49A5-9DC6-7BADA38D0D76}" sibTransId="{4196C51A-83C7-45D3-B459-8EB77C2CA269}"/>
    <dgm:cxn modelId="{61DFCABA-4098-4DBC-B202-131468AB3D03}" srcId="{1151BA03-35BB-4176-A37E-F3AA4386043E}" destId="{E9A3372F-1AFE-44C3-B209-489B767AC0F0}" srcOrd="0" destOrd="0" parTransId="{A771E481-DBEF-4F03-AC84-E8131A71AA2A}" sibTransId="{F2DE3845-6913-4300-8FE5-402FF9B51BDD}"/>
    <dgm:cxn modelId="{360ED79D-A68D-439C-8956-4FBF4D2B082A}" type="presOf" srcId="{80E19998-286B-4C65-A897-A2C1D480CE28}" destId="{8C559C05-8EEB-4C13-9AF4-72C052F366A4}" srcOrd="0" destOrd="0" presId="urn:microsoft.com/office/officeart/2005/8/layout/hProcess9"/>
    <dgm:cxn modelId="{B3E1A519-9803-4881-8AC1-4A0B0C36B2A7}" srcId="{1151BA03-35BB-4176-A37E-F3AA4386043E}" destId="{80E19998-286B-4C65-A897-A2C1D480CE28}" srcOrd="1" destOrd="0" parTransId="{E1368B36-1A4C-47F1-A53B-71DB6EEB9B45}" sibTransId="{CE9B37CE-D2CF-4DC7-9C7A-95A7FA45277F}"/>
    <dgm:cxn modelId="{1491626F-4EF8-463D-8DE9-8ABF9B9A08EA}" type="presOf" srcId="{1151BA03-35BB-4176-A37E-F3AA4386043E}" destId="{7D0FA4B3-3BE1-4A75-93DF-AE9B7C228887}" srcOrd="0" destOrd="0" presId="urn:microsoft.com/office/officeart/2005/8/layout/hProcess9"/>
    <dgm:cxn modelId="{C4D2FA16-C683-4361-BF72-61303539D2CB}" type="presParOf" srcId="{7D0FA4B3-3BE1-4A75-93DF-AE9B7C228887}" destId="{6A4007AD-3E5D-45B7-AD05-F8FDD99204FE}" srcOrd="0" destOrd="0" presId="urn:microsoft.com/office/officeart/2005/8/layout/hProcess9"/>
    <dgm:cxn modelId="{FD93701E-A282-4E3A-AA5E-F0A1812D22F3}" type="presParOf" srcId="{7D0FA4B3-3BE1-4A75-93DF-AE9B7C228887}" destId="{E2E7DFBF-27D9-4DCE-874A-CA07CF103AFA}" srcOrd="1" destOrd="0" presId="urn:microsoft.com/office/officeart/2005/8/layout/hProcess9"/>
    <dgm:cxn modelId="{5DD1F637-D575-4DFA-9BAD-6F980B50B383}" type="presParOf" srcId="{E2E7DFBF-27D9-4DCE-874A-CA07CF103AFA}" destId="{FE061ADA-438C-4091-AD9C-E1D902A200E1}" srcOrd="0" destOrd="0" presId="urn:microsoft.com/office/officeart/2005/8/layout/hProcess9"/>
    <dgm:cxn modelId="{C1FF8F03-4497-494F-8588-FA20C2692EF7}" type="presParOf" srcId="{E2E7DFBF-27D9-4DCE-874A-CA07CF103AFA}" destId="{C63DD303-61CF-4F12-B4ED-0B090CFFDDDF}" srcOrd="1" destOrd="0" presId="urn:microsoft.com/office/officeart/2005/8/layout/hProcess9"/>
    <dgm:cxn modelId="{3A6A84D7-5CC7-4E99-8940-5BD488A83E77}" type="presParOf" srcId="{E2E7DFBF-27D9-4DCE-874A-CA07CF103AFA}" destId="{8C559C05-8EEB-4C13-9AF4-72C052F366A4}" srcOrd="2" destOrd="0" presId="urn:microsoft.com/office/officeart/2005/8/layout/hProcess9"/>
    <dgm:cxn modelId="{8196E3D8-93C1-4640-A05A-575374D07272}" type="presParOf" srcId="{E2E7DFBF-27D9-4DCE-874A-CA07CF103AFA}" destId="{1F86D299-7860-4106-A731-F951B4ACC94C}" srcOrd="3" destOrd="0" presId="urn:microsoft.com/office/officeart/2005/8/layout/hProcess9"/>
    <dgm:cxn modelId="{D3D2A657-7E3C-4FEA-B457-04AC3D8D2CCF}" type="presParOf" srcId="{E2E7DFBF-27D9-4DCE-874A-CA07CF103AFA}" destId="{331A607C-8D72-4F73-8C92-6A13D4D0E066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924CF66-90FA-464F-9D9F-A2D76572614A}" type="doc">
      <dgm:prSet loTypeId="urn:microsoft.com/office/officeart/2005/8/layout/vProcess5" loCatId="process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A74F847D-B900-45F1-803C-78A690539826}">
      <dgm:prSet phldrT="[Текст]" custT="1"/>
      <dgm:spPr/>
      <dgm:t>
        <a:bodyPr/>
        <a:lstStyle/>
        <a:p>
          <a:pPr algn="ctr"/>
          <a:r>
            <a:rPr lang="ru-RU" sz="2000" b="1" i="1" dirty="0" smtClean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rPr>
            <a:t>2. После актуализации рабочей программы титульный лист, вторую страницу и пункт 9 РПУД сдать на проверку в библиотеку. </a:t>
          </a:r>
          <a:endParaRPr lang="ru-RU" sz="2000" dirty="0"/>
        </a:p>
      </dgm:t>
    </dgm:pt>
    <dgm:pt modelId="{80458F16-1901-4BC0-99F2-6203682C353E}" type="parTrans" cxnId="{108F4ADE-7F1E-41B7-AFDF-635BBBC43BFA}">
      <dgm:prSet/>
      <dgm:spPr/>
      <dgm:t>
        <a:bodyPr/>
        <a:lstStyle/>
        <a:p>
          <a:endParaRPr lang="ru-RU"/>
        </a:p>
      </dgm:t>
    </dgm:pt>
    <dgm:pt modelId="{B9B6366B-3975-410D-9420-8E545CC7BBFE}" type="sibTrans" cxnId="{108F4ADE-7F1E-41B7-AFDF-635BBBC43BFA}">
      <dgm:prSet/>
      <dgm:spPr/>
      <dgm:t>
        <a:bodyPr/>
        <a:lstStyle/>
        <a:p>
          <a:endParaRPr lang="ru-RU"/>
        </a:p>
      </dgm:t>
    </dgm:pt>
    <dgm:pt modelId="{F61FF544-99E1-4D67-A23B-CB4C43A08611}">
      <dgm:prSet phldrT="[Текст]" custT="1"/>
      <dgm:spPr/>
      <dgm:t>
        <a:bodyPr/>
        <a:lstStyle/>
        <a:p>
          <a:pPr algn="ctr"/>
          <a:r>
            <a:rPr lang="ru-RU" sz="2000" b="1" i="1" dirty="0" smtClean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rPr>
            <a:t>3. Разместить  УМКД в интернет оболочке</a:t>
          </a:r>
          <a:endParaRPr lang="ru-RU" sz="2000" dirty="0"/>
        </a:p>
      </dgm:t>
    </dgm:pt>
    <dgm:pt modelId="{89F92A63-9355-46FD-AC03-3802925BB479}" type="parTrans" cxnId="{5998B0F8-6F1E-4DEC-A8EF-D26BE045EE6A}">
      <dgm:prSet/>
      <dgm:spPr/>
      <dgm:t>
        <a:bodyPr/>
        <a:lstStyle/>
        <a:p>
          <a:endParaRPr lang="ru-RU"/>
        </a:p>
      </dgm:t>
    </dgm:pt>
    <dgm:pt modelId="{5FBDB070-11DE-49C2-B757-F45FEEBF0F4B}" type="sibTrans" cxnId="{5998B0F8-6F1E-4DEC-A8EF-D26BE045EE6A}">
      <dgm:prSet/>
      <dgm:spPr/>
      <dgm:t>
        <a:bodyPr/>
        <a:lstStyle/>
        <a:p>
          <a:endParaRPr lang="ru-RU"/>
        </a:p>
      </dgm:t>
    </dgm:pt>
    <dgm:pt modelId="{42C87C4B-F6FE-4174-9C01-397DB9B3A7D7}">
      <dgm:prSet phldrT="[Текст]" custT="1"/>
      <dgm:spPr/>
      <dgm:t>
        <a:bodyPr/>
        <a:lstStyle/>
        <a:p>
          <a:pPr algn="ctr"/>
          <a:r>
            <a:rPr lang="ru-RU" sz="1800" b="1" i="1" dirty="0" smtClean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rPr>
            <a:t>4. После проверки  электронных версий  УМКД, размещенных в </a:t>
          </a:r>
          <a:r>
            <a:rPr lang="ru-RU" sz="1800" b="1" i="1" dirty="0" err="1" smtClean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rPr>
            <a:t>интернет-оболочке</a:t>
          </a:r>
          <a:r>
            <a:rPr lang="ru-RU" sz="1800" b="1" i="1" dirty="0" smtClean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rPr>
            <a:t>  специалистами УМУ, предоставить подписанные заведующими кафедр, библиотекой печатные версии РПУД на подпись в УМУ</a:t>
          </a:r>
          <a:endParaRPr lang="ru-RU" sz="1800" dirty="0"/>
        </a:p>
      </dgm:t>
    </dgm:pt>
    <dgm:pt modelId="{3C82F068-BD78-4ADD-A57C-FB2CCD6EB345}" type="parTrans" cxnId="{12E9C232-C176-4FE8-BC50-F4338BD067D1}">
      <dgm:prSet/>
      <dgm:spPr/>
      <dgm:t>
        <a:bodyPr/>
        <a:lstStyle/>
        <a:p>
          <a:endParaRPr lang="ru-RU"/>
        </a:p>
      </dgm:t>
    </dgm:pt>
    <dgm:pt modelId="{01A48961-CD60-46E6-B57A-134519332981}" type="sibTrans" cxnId="{12E9C232-C176-4FE8-BC50-F4338BD067D1}">
      <dgm:prSet/>
      <dgm:spPr/>
      <dgm:t>
        <a:bodyPr/>
        <a:lstStyle/>
        <a:p>
          <a:endParaRPr lang="ru-RU"/>
        </a:p>
      </dgm:t>
    </dgm:pt>
    <dgm:pt modelId="{54D6D4FF-151F-43BF-B768-4A8C8DE7DDA7}" type="pres">
      <dgm:prSet presAssocID="{5924CF66-90FA-464F-9D9F-A2D76572614A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991C036-BD23-4182-80EC-19ACB0B2E845}" type="pres">
      <dgm:prSet presAssocID="{5924CF66-90FA-464F-9D9F-A2D76572614A}" presName="dummyMaxCanvas" presStyleCnt="0">
        <dgm:presLayoutVars/>
      </dgm:prSet>
      <dgm:spPr/>
    </dgm:pt>
    <dgm:pt modelId="{04712BDE-4418-4B8E-A3C1-411A3D1B1C66}" type="pres">
      <dgm:prSet presAssocID="{5924CF66-90FA-464F-9D9F-A2D76572614A}" presName="ThreeNodes_1" presStyleLbl="node1" presStyleIdx="0" presStyleCnt="3" custScaleY="88889" custLinFactNeighborX="1165" custLinFactNeighborY="2314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96BAEAA-96BF-472D-977B-B7F6A6107B37}" type="pres">
      <dgm:prSet presAssocID="{5924CF66-90FA-464F-9D9F-A2D76572614A}" presName="ThreeNodes_2" presStyleLbl="node1" presStyleIdx="1" presStyleCnt="3" custScaleY="59259" custLinFactNeighborX="495" custLinFactNeighborY="-92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8DD142B-7095-4379-ADEC-8BA71802AFD3}" type="pres">
      <dgm:prSet presAssocID="{5924CF66-90FA-464F-9D9F-A2D76572614A}" presName="ThreeNodes_3" presStyleLbl="node1" presStyleIdx="2" presStyleCnt="3" custScaleY="111111" custLinFactNeighborX="-1340" custLinFactNeighborY="-1388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80419CC-D928-4618-973D-AABF23C4EBDB}" type="pres">
      <dgm:prSet presAssocID="{5924CF66-90FA-464F-9D9F-A2D76572614A}" presName="ThreeConn_1-2" presStyleLbl="f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BD689E9-36D9-444B-A647-7E1451410DE9}" type="pres">
      <dgm:prSet presAssocID="{5924CF66-90FA-464F-9D9F-A2D76572614A}" presName="ThreeConn_2-3" presStyleLbl="fgAccFollowNode1" presStyleIdx="1" presStyleCnt="2" custLinFactNeighborX="712" custLinFactNeighborY="-2732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6D16AFA-AA3A-4989-B64E-7595073797A6}" type="pres">
      <dgm:prSet presAssocID="{5924CF66-90FA-464F-9D9F-A2D76572614A}" presName="ThreeNodes_1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90EAA85-A286-42DB-A72B-94BA3567D78A}" type="pres">
      <dgm:prSet presAssocID="{5924CF66-90FA-464F-9D9F-A2D76572614A}" presName="ThreeNodes_2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3EE3A6E-E90F-4F5B-BF65-19A3A29E26E1}" type="pres">
      <dgm:prSet presAssocID="{5924CF66-90FA-464F-9D9F-A2D76572614A}" presName="ThreeNodes_3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BA99A5D-0F46-4825-B099-51FDB0F66B1D}" type="presOf" srcId="{42C87C4B-F6FE-4174-9C01-397DB9B3A7D7}" destId="{63EE3A6E-E90F-4F5B-BF65-19A3A29E26E1}" srcOrd="1" destOrd="0" presId="urn:microsoft.com/office/officeart/2005/8/layout/vProcess5"/>
    <dgm:cxn modelId="{108F4ADE-7F1E-41B7-AFDF-635BBBC43BFA}" srcId="{5924CF66-90FA-464F-9D9F-A2D76572614A}" destId="{A74F847D-B900-45F1-803C-78A690539826}" srcOrd="0" destOrd="0" parTransId="{80458F16-1901-4BC0-99F2-6203682C353E}" sibTransId="{B9B6366B-3975-410D-9420-8E545CC7BBFE}"/>
    <dgm:cxn modelId="{1BDCD7EE-C693-450D-A5FB-4A1050D2B69B}" type="presOf" srcId="{F61FF544-99E1-4D67-A23B-CB4C43A08611}" destId="{596BAEAA-96BF-472D-977B-B7F6A6107B37}" srcOrd="0" destOrd="0" presId="urn:microsoft.com/office/officeart/2005/8/layout/vProcess5"/>
    <dgm:cxn modelId="{2A33192D-D83E-458C-B22F-7402177303A0}" type="presOf" srcId="{5924CF66-90FA-464F-9D9F-A2D76572614A}" destId="{54D6D4FF-151F-43BF-B768-4A8C8DE7DDA7}" srcOrd="0" destOrd="0" presId="urn:microsoft.com/office/officeart/2005/8/layout/vProcess5"/>
    <dgm:cxn modelId="{1AE34FFD-23FD-4CE6-84C6-CE0B60642A76}" type="presOf" srcId="{A74F847D-B900-45F1-803C-78A690539826}" destId="{04712BDE-4418-4B8E-A3C1-411A3D1B1C66}" srcOrd="0" destOrd="0" presId="urn:microsoft.com/office/officeart/2005/8/layout/vProcess5"/>
    <dgm:cxn modelId="{5998B0F8-6F1E-4DEC-A8EF-D26BE045EE6A}" srcId="{5924CF66-90FA-464F-9D9F-A2D76572614A}" destId="{F61FF544-99E1-4D67-A23B-CB4C43A08611}" srcOrd="1" destOrd="0" parTransId="{89F92A63-9355-46FD-AC03-3802925BB479}" sibTransId="{5FBDB070-11DE-49C2-B757-F45FEEBF0F4B}"/>
    <dgm:cxn modelId="{12E9C232-C176-4FE8-BC50-F4338BD067D1}" srcId="{5924CF66-90FA-464F-9D9F-A2D76572614A}" destId="{42C87C4B-F6FE-4174-9C01-397DB9B3A7D7}" srcOrd="2" destOrd="0" parTransId="{3C82F068-BD78-4ADD-A57C-FB2CCD6EB345}" sibTransId="{01A48961-CD60-46E6-B57A-134519332981}"/>
    <dgm:cxn modelId="{6F17CE6A-F63D-4D01-932F-A4B3B2C4EEC7}" type="presOf" srcId="{A74F847D-B900-45F1-803C-78A690539826}" destId="{96D16AFA-AA3A-4989-B64E-7595073797A6}" srcOrd="1" destOrd="0" presId="urn:microsoft.com/office/officeart/2005/8/layout/vProcess5"/>
    <dgm:cxn modelId="{DB110620-8A4A-4AC8-BD78-3E43CAA6B457}" type="presOf" srcId="{B9B6366B-3975-410D-9420-8E545CC7BBFE}" destId="{280419CC-D928-4618-973D-AABF23C4EBDB}" srcOrd="0" destOrd="0" presId="urn:microsoft.com/office/officeart/2005/8/layout/vProcess5"/>
    <dgm:cxn modelId="{C7A2860A-AA59-4C9D-971D-82C98FC494F5}" type="presOf" srcId="{42C87C4B-F6FE-4174-9C01-397DB9B3A7D7}" destId="{B8DD142B-7095-4379-ADEC-8BA71802AFD3}" srcOrd="0" destOrd="0" presId="urn:microsoft.com/office/officeart/2005/8/layout/vProcess5"/>
    <dgm:cxn modelId="{6E4A0CA8-EC05-489B-B829-A7B99E2B574D}" type="presOf" srcId="{F61FF544-99E1-4D67-A23B-CB4C43A08611}" destId="{990EAA85-A286-42DB-A72B-94BA3567D78A}" srcOrd="1" destOrd="0" presId="urn:microsoft.com/office/officeart/2005/8/layout/vProcess5"/>
    <dgm:cxn modelId="{5F907E54-5A78-482A-9C15-834602F2CA5C}" type="presOf" srcId="{5FBDB070-11DE-49C2-B757-F45FEEBF0F4B}" destId="{FBD689E9-36D9-444B-A647-7E1451410DE9}" srcOrd="0" destOrd="0" presId="urn:microsoft.com/office/officeart/2005/8/layout/vProcess5"/>
    <dgm:cxn modelId="{322F6959-90B1-4ABE-B804-2C90C2E50F4D}" type="presParOf" srcId="{54D6D4FF-151F-43BF-B768-4A8C8DE7DDA7}" destId="{4991C036-BD23-4182-80EC-19ACB0B2E845}" srcOrd="0" destOrd="0" presId="urn:microsoft.com/office/officeart/2005/8/layout/vProcess5"/>
    <dgm:cxn modelId="{5F1DE880-04BE-4400-A0C9-D947BAE8052C}" type="presParOf" srcId="{54D6D4FF-151F-43BF-B768-4A8C8DE7DDA7}" destId="{04712BDE-4418-4B8E-A3C1-411A3D1B1C66}" srcOrd="1" destOrd="0" presId="urn:microsoft.com/office/officeart/2005/8/layout/vProcess5"/>
    <dgm:cxn modelId="{4CA4774A-E8C2-46D3-A0BB-8879CEDECEB6}" type="presParOf" srcId="{54D6D4FF-151F-43BF-B768-4A8C8DE7DDA7}" destId="{596BAEAA-96BF-472D-977B-B7F6A6107B37}" srcOrd="2" destOrd="0" presId="urn:microsoft.com/office/officeart/2005/8/layout/vProcess5"/>
    <dgm:cxn modelId="{27D36F68-51CA-4854-A94D-35298063A9E6}" type="presParOf" srcId="{54D6D4FF-151F-43BF-B768-4A8C8DE7DDA7}" destId="{B8DD142B-7095-4379-ADEC-8BA71802AFD3}" srcOrd="3" destOrd="0" presId="urn:microsoft.com/office/officeart/2005/8/layout/vProcess5"/>
    <dgm:cxn modelId="{79C72872-999E-4B57-B5CA-9F5A060EA589}" type="presParOf" srcId="{54D6D4FF-151F-43BF-B768-4A8C8DE7DDA7}" destId="{280419CC-D928-4618-973D-AABF23C4EBDB}" srcOrd="4" destOrd="0" presId="urn:microsoft.com/office/officeart/2005/8/layout/vProcess5"/>
    <dgm:cxn modelId="{223C263D-5475-4FF9-8BC7-5C25D1FA9656}" type="presParOf" srcId="{54D6D4FF-151F-43BF-B768-4A8C8DE7DDA7}" destId="{FBD689E9-36D9-444B-A647-7E1451410DE9}" srcOrd="5" destOrd="0" presId="urn:microsoft.com/office/officeart/2005/8/layout/vProcess5"/>
    <dgm:cxn modelId="{235C33CA-400F-4BA1-AF3E-38135D283304}" type="presParOf" srcId="{54D6D4FF-151F-43BF-B768-4A8C8DE7DDA7}" destId="{96D16AFA-AA3A-4989-B64E-7595073797A6}" srcOrd="6" destOrd="0" presId="urn:microsoft.com/office/officeart/2005/8/layout/vProcess5"/>
    <dgm:cxn modelId="{0005956D-7E92-4566-A091-E0E27273FE87}" type="presParOf" srcId="{54D6D4FF-151F-43BF-B768-4A8C8DE7DDA7}" destId="{990EAA85-A286-42DB-A72B-94BA3567D78A}" srcOrd="7" destOrd="0" presId="urn:microsoft.com/office/officeart/2005/8/layout/vProcess5"/>
    <dgm:cxn modelId="{8CBC2D7F-C9C4-41C5-A9F8-8830DCD6F1BE}" type="presParOf" srcId="{54D6D4FF-151F-43BF-B768-4A8C8DE7DDA7}" destId="{63EE3A6E-E90F-4F5B-BF65-19A3A29E26E1}" srcOrd="8" destOrd="0" presId="urn:microsoft.com/office/officeart/2005/8/layout/vProcess5"/>
  </dgm:cxnLst>
  <dgm:bg>
    <a:solidFill>
      <a:schemeClr val="bg2">
        <a:lumMod val="75000"/>
      </a:schemeClr>
    </a:solidFill>
  </dgm:bg>
  <dgm:whole>
    <a:ln w="76200">
      <a:solidFill>
        <a:schemeClr val="bg2">
          <a:lumMod val="50000"/>
        </a:schemeClr>
      </a:solidFill>
    </a:ln>
  </dgm:whole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C37219F-A4E9-4F8B-99CB-667C666136F9}" type="doc">
      <dgm:prSet loTypeId="urn:microsoft.com/office/officeart/2005/8/layout/list1" loCatId="list" qsTypeId="urn:microsoft.com/office/officeart/2005/8/quickstyle/3d1" qsCatId="3D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58FA67C1-ADC4-4AB0-B839-4E45568889C5}">
      <dgm:prSet phldrT="[Текст]" custT="1"/>
      <dgm:spPr/>
      <dgm:t>
        <a:bodyPr/>
        <a:lstStyle/>
        <a:p>
          <a:pPr algn="ctr"/>
          <a:r>
            <a:rPr lang="ru-RU" sz="2400" b="1" i="1" dirty="0" smtClean="0">
              <a:latin typeface="Arial" pitchFamily="34" charset="0"/>
              <a:cs typeface="Arial" pitchFamily="34" charset="0"/>
            </a:rPr>
            <a:t>Остальные компоненты УМКД размещаются </a:t>
          </a:r>
        </a:p>
        <a:p>
          <a:pPr algn="ctr"/>
          <a:r>
            <a:rPr lang="ru-RU" sz="2400" b="1" i="1" dirty="0" smtClean="0">
              <a:latin typeface="Arial" pitchFamily="34" charset="0"/>
              <a:cs typeface="Arial" pitchFamily="34" charset="0"/>
            </a:rPr>
            <a:t>в </a:t>
          </a:r>
          <a:r>
            <a:rPr lang="ru-RU" sz="2400" b="1" i="1" dirty="0" err="1" smtClean="0">
              <a:latin typeface="Arial" pitchFamily="34" charset="0"/>
              <a:cs typeface="Arial" pitchFamily="34" charset="0"/>
            </a:rPr>
            <a:t>интернет-оболочке</a:t>
          </a:r>
          <a:endParaRPr lang="ru-RU" sz="2400" b="1" i="1" dirty="0">
            <a:latin typeface="Arial" pitchFamily="34" charset="0"/>
            <a:cs typeface="Arial" pitchFamily="34" charset="0"/>
          </a:endParaRPr>
        </a:p>
      </dgm:t>
    </dgm:pt>
    <dgm:pt modelId="{F6204A32-764F-40C1-A9AB-FF37B6E1FE79}" type="parTrans" cxnId="{DAD6B9FC-DF75-4BCC-91E2-37D9D6D46DDF}">
      <dgm:prSet/>
      <dgm:spPr/>
      <dgm:t>
        <a:bodyPr/>
        <a:lstStyle/>
        <a:p>
          <a:endParaRPr lang="ru-RU"/>
        </a:p>
      </dgm:t>
    </dgm:pt>
    <dgm:pt modelId="{36A97C61-2970-48A7-920D-B920B7E70391}" type="sibTrans" cxnId="{DAD6B9FC-DF75-4BCC-91E2-37D9D6D46DDF}">
      <dgm:prSet/>
      <dgm:spPr/>
      <dgm:t>
        <a:bodyPr/>
        <a:lstStyle/>
        <a:p>
          <a:endParaRPr lang="ru-RU"/>
        </a:p>
      </dgm:t>
    </dgm:pt>
    <dgm:pt modelId="{F50709A9-8224-43B8-AC07-8B39AF7BE26C}">
      <dgm:prSet phldrT="[Текст]" custT="1"/>
      <dgm:spPr/>
      <dgm:t>
        <a:bodyPr/>
        <a:lstStyle/>
        <a:p>
          <a:pPr algn="ctr"/>
          <a:r>
            <a:rPr lang="ru-RU" sz="2400" b="1" i="1" dirty="0" smtClean="0">
              <a:latin typeface="Arial" pitchFamily="34" charset="0"/>
              <a:cs typeface="Arial" pitchFamily="34" charset="0"/>
            </a:rPr>
            <a:t>При необходимости замены процедура размещения повторяется, при этом предыдущая версия компонента УМКД затирается</a:t>
          </a:r>
          <a:endParaRPr lang="ru-RU" sz="2400" b="1" i="1" dirty="0">
            <a:latin typeface="Arial" pitchFamily="34" charset="0"/>
            <a:cs typeface="Arial" pitchFamily="34" charset="0"/>
          </a:endParaRPr>
        </a:p>
      </dgm:t>
    </dgm:pt>
    <dgm:pt modelId="{DB0C7BA2-5642-466A-992F-C1BD52B0AED7}" type="parTrans" cxnId="{62DCB3CA-E34F-4EDF-A29E-45C269969F5B}">
      <dgm:prSet/>
      <dgm:spPr/>
      <dgm:t>
        <a:bodyPr/>
        <a:lstStyle/>
        <a:p>
          <a:endParaRPr lang="ru-RU"/>
        </a:p>
      </dgm:t>
    </dgm:pt>
    <dgm:pt modelId="{55B0A40E-A9B8-483D-A8F4-5D7BA3E10325}" type="sibTrans" cxnId="{62DCB3CA-E34F-4EDF-A29E-45C269969F5B}">
      <dgm:prSet/>
      <dgm:spPr/>
      <dgm:t>
        <a:bodyPr/>
        <a:lstStyle/>
        <a:p>
          <a:endParaRPr lang="ru-RU"/>
        </a:p>
      </dgm:t>
    </dgm:pt>
    <dgm:pt modelId="{DA45864E-4915-4175-94C3-E763E16C2C83}" type="pres">
      <dgm:prSet presAssocID="{5C37219F-A4E9-4F8B-99CB-667C666136F9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2D5BCDA-0808-4AA3-8095-E622B3448DEC}" type="pres">
      <dgm:prSet presAssocID="{58FA67C1-ADC4-4AB0-B839-4E45568889C5}" presName="parentLin" presStyleCnt="0"/>
      <dgm:spPr/>
    </dgm:pt>
    <dgm:pt modelId="{A498B8BF-8CCE-458F-83AA-00A7C9F8F818}" type="pres">
      <dgm:prSet presAssocID="{58FA67C1-ADC4-4AB0-B839-4E45568889C5}" presName="parentLeftMargin" presStyleLbl="node1" presStyleIdx="0" presStyleCnt="2"/>
      <dgm:spPr/>
      <dgm:t>
        <a:bodyPr/>
        <a:lstStyle/>
        <a:p>
          <a:endParaRPr lang="ru-RU"/>
        </a:p>
      </dgm:t>
    </dgm:pt>
    <dgm:pt modelId="{2372DBFF-D37A-4BDE-A5E2-69ADFFC517CA}" type="pres">
      <dgm:prSet presAssocID="{58FA67C1-ADC4-4AB0-B839-4E45568889C5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0A8BA51-91E4-4A18-846A-4BEFA7C9D4CE}" type="pres">
      <dgm:prSet presAssocID="{58FA67C1-ADC4-4AB0-B839-4E45568889C5}" presName="negativeSpace" presStyleCnt="0"/>
      <dgm:spPr/>
    </dgm:pt>
    <dgm:pt modelId="{83930657-473A-4366-8BDB-F29182602AFD}" type="pres">
      <dgm:prSet presAssocID="{58FA67C1-ADC4-4AB0-B839-4E45568889C5}" presName="childText" presStyleLbl="conFgAcc1" presStyleIdx="0" presStyleCnt="2">
        <dgm:presLayoutVars>
          <dgm:bulletEnabled val="1"/>
        </dgm:presLayoutVars>
      </dgm:prSet>
      <dgm:spPr>
        <a:solidFill>
          <a:schemeClr val="accent2">
            <a:lumMod val="20000"/>
            <a:lumOff val="80000"/>
            <a:alpha val="90000"/>
          </a:schemeClr>
        </a:solidFill>
      </dgm:spPr>
      <dgm:t>
        <a:bodyPr/>
        <a:lstStyle/>
        <a:p>
          <a:endParaRPr lang="ru-RU"/>
        </a:p>
      </dgm:t>
    </dgm:pt>
    <dgm:pt modelId="{A25F3E30-D753-4332-A279-CD83C4866B6B}" type="pres">
      <dgm:prSet presAssocID="{36A97C61-2970-48A7-920D-B920B7E70391}" presName="spaceBetweenRectangles" presStyleCnt="0"/>
      <dgm:spPr/>
    </dgm:pt>
    <dgm:pt modelId="{35B7CECF-D9A3-4BDD-9F2D-51744C7D3A2B}" type="pres">
      <dgm:prSet presAssocID="{F50709A9-8224-43B8-AC07-8B39AF7BE26C}" presName="parentLin" presStyleCnt="0"/>
      <dgm:spPr/>
    </dgm:pt>
    <dgm:pt modelId="{13B3954A-A899-46D8-A1DD-A3978BFA47A6}" type="pres">
      <dgm:prSet presAssocID="{F50709A9-8224-43B8-AC07-8B39AF7BE26C}" presName="parentLeftMargin" presStyleLbl="node1" presStyleIdx="0" presStyleCnt="2"/>
      <dgm:spPr/>
      <dgm:t>
        <a:bodyPr/>
        <a:lstStyle/>
        <a:p>
          <a:endParaRPr lang="ru-RU"/>
        </a:p>
      </dgm:t>
    </dgm:pt>
    <dgm:pt modelId="{656BE4CD-F3D3-4AB9-BA08-DF96480B244A}" type="pres">
      <dgm:prSet presAssocID="{F50709A9-8224-43B8-AC07-8B39AF7BE26C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D07CFA2-2971-48F6-B631-66B9E13B243A}" type="pres">
      <dgm:prSet presAssocID="{F50709A9-8224-43B8-AC07-8B39AF7BE26C}" presName="negativeSpace" presStyleCnt="0"/>
      <dgm:spPr/>
    </dgm:pt>
    <dgm:pt modelId="{D1316353-71E7-46B6-94AC-90F0D907AB81}" type="pres">
      <dgm:prSet presAssocID="{F50709A9-8224-43B8-AC07-8B39AF7BE26C}" presName="childText" presStyleLbl="conFgAcc1" presStyleIdx="1" presStyleCnt="2">
        <dgm:presLayoutVars>
          <dgm:bulletEnabled val="1"/>
        </dgm:presLayoutVars>
      </dgm:prSet>
      <dgm:spPr>
        <a:solidFill>
          <a:schemeClr val="accent2">
            <a:lumMod val="20000"/>
            <a:lumOff val="80000"/>
            <a:alpha val="90000"/>
          </a:schemeClr>
        </a:solidFill>
      </dgm:spPr>
      <dgm:t>
        <a:bodyPr/>
        <a:lstStyle/>
        <a:p>
          <a:endParaRPr lang="ru-RU"/>
        </a:p>
      </dgm:t>
    </dgm:pt>
  </dgm:ptLst>
  <dgm:cxnLst>
    <dgm:cxn modelId="{BBD1C31D-566F-4466-9BA1-86DA8ACABBB5}" type="presOf" srcId="{58FA67C1-ADC4-4AB0-B839-4E45568889C5}" destId="{2372DBFF-D37A-4BDE-A5E2-69ADFFC517CA}" srcOrd="1" destOrd="0" presId="urn:microsoft.com/office/officeart/2005/8/layout/list1"/>
    <dgm:cxn modelId="{38EF86C0-9D19-4F6D-9871-2DB4A2C0B8F7}" type="presOf" srcId="{F50709A9-8224-43B8-AC07-8B39AF7BE26C}" destId="{656BE4CD-F3D3-4AB9-BA08-DF96480B244A}" srcOrd="1" destOrd="0" presId="urn:microsoft.com/office/officeart/2005/8/layout/list1"/>
    <dgm:cxn modelId="{1A63DF2A-F4D6-4193-A336-BDA7EC4153AE}" type="presOf" srcId="{F50709A9-8224-43B8-AC07-8B39AF7BE26C}" destId="{13B3954A-A899-46D8-A1DD-A3978BFA47A6}" srcOrd="0" destOrd="0" presId="urn:microsoft.com/office/officeart/2005/8/layout/list1"/>
    <dgm:cxn modelId="{62DCB3CA-E34F-4EDF-A29E-45C269969F5B}" srcId="{5C37219F-A4E9-4F8B-99CB-667C666136F9}" destId="{F50709A9-8224-43B8-AC07-8B39AF7BE26C}" srcOrd="1" destOrd="0" parTransId="{DB0C7BA2-5642-466A-992F-C1BD52B0AED7}" sibTransId="{55B0A40E-A9B8-483D-A8F4-5D7BA3E10325}"/>
    <dgm:cxn modelId="{656F5D1B-2942-4A7E-88CD-0C1350DF3E21}" type="presOf" srcId="{58FA67C1-ADC4-4AB0-B839-4E45568889C5}" destId="{A498B8BF-8CCE-458F-83AA-00A7C9F8F818}" srcOrd="0" destOrd="0" presId="urn:microsoft.com/office/officeart/2005/8/layout/list1"/>
    <dgm:cxn modelId="{D5CE6102-AC0F-487A-BDB7-031F868F945C}" type="presOf" srcId="{5C37219F-A4E9-4F8B-99CB-667C666136F9}" destId="{DA45864E-4915-4175-94C3-E763E16C2C83}" srcOrd="0" destOrd="0" presId="urn:microsoft.com/office/officeart/2005/8/layout/list1"/>
    <dgm:cxn modelId="{DAD6B9FC-DF75-4BCC-91E2-37D9D6D46DDF}" srcId="{5C37219F-A4E9-4F8B-99CB-667C666136F9}" destId="{58FA67C1-ADC4-4AB0-B839-4E45568889C5}" srcOrd="0" destOrd="0" parTransId="{F6204A32-764F-40C1-A9AB-FF37B6E1FE79}" sibTransId="{36A97C61-2970-48A7-920D-B920B7E70391}"/>
    <dgm:cxn modelId="{F696E42C-B6BB-41D5-8384-227132765FF0}" type="presParOf" srcId="{DA45864E-4915-4175-94C3-E763E16C2C83}" destId="{E2D5BCDA-0808-4AA3-8095-E622B3448DEC}" srcOrd="0" destOrd="0" presId="urn:microsoft.com/office/officeart/2005/8/layout/list1"/>
    <dgm:cxn modelId="{4A767C3B-EF18-49EA-8D5B-37238E72FD95}" type="presParOf" srcId="{E2D5BCDA-0808-4AA3-8095-E622B3448DEC}" destId="{A498B8BF-8CCE-458F-83AA-00A7C9F8F818}" srcOrd="0" destOrd="0" presId="urn:microsoft.com/office/officeart/2005/8/layout/list1"/>
    <dgm:cxn modelId="{6E0103C9-FF52-4751-8E44-4624AE215ABA}" type="presParOf" srcId="{E2D5BCDA-0808-4AA3-8095-E622B3448DEC}" destId="{2372DBFF-D37A-4BDE-A5E2-69ADFFC517CA}" srcOrd="1" destOrd="0" presId="urn:microsoft.com/office/officeart/2005/8/layout/list1"/>
    <dgm:cxn modelId="{5E1D0A3D-B048-4929-BF58-C213E39C0A2F}" type="presParOf" srcId="{DA45864E-4915-4175-94C3-E763E16C2C83}" destId="{90A8BA51-91E4-4A18-846A-4BEFA7C9D4CE}" srcOrd="1" destOrd="0" presId="urn:microsoft.com/office/officeart/2005/8/layout/list1"/>
    <dgm:cxn modelId="{BA60D82C-A921-41A2-90D9-AD41F534F9A0}" type="presParOf" srcId="{DA45864E-4915-4175-94C3-E763E16C2C83}" destId="{83930657-473A-4366-8BDB-F29182602AFD}" srcOrd="2" destOrd="0" presId="urn:microsoft.com/office/officeart/2005/8/layout/list1"/>
    <dgm:cxn modelId="{3A4D43B6-4107-4987-867D-4C22FDB57313}" type="presParOf" srcId="{DA45864E-4915-4175-94C3-E763E16C2C83}" destId="{A25F3E30-D753-4332-A279-CD83C4866B6B}" srcOrd="3" destOrd="0" presId="urn:microsoft.com/office/officeart/2005/8/layout/list1"/>
    <dgm:cxn modelId="{A5093271-86E3-43D7-860E-06E8D7429E74}" type="presParOf" srcId="{DA45864E-4915-4175-94C3-E763E16C2C83}" destId="{35B7CECF-D9A3-4BDD-9F2D-51744C7D3A2B}" srcOrd="4" destOrd="0" presId="urn:microsoft.com/office/officeart/2005/8/layout/list1"/>
    <dgm:cxn modelId="{B97C6553-7B36-480A-912B-CB93A4CCB63C}" type="presParOf" srcId="{35B7CECF-D9A3-4BDD-9F2D-51744C7D3A2B}" destId="{13B3954A-A899-46D8-A1DD-A3978BFA47A6}" srcOrd="0" destOrd="0" presId="urn:microsoft.com/office/officeart/2005/8/layout/list1"/>
    <dgm:cxn modelId="{6FCD7E92-F03D-4866-971D-1C28CC72F1B0}" type="presParOf" srcId="{35B7CECF-D9A3-4BDD-9F2D-51744C7D3A2B}" destId="{656BE4CD-F3D3-4AB9-BA08-DF96480B244A}" srcOrd="1" destOrd="0" presId="urn:microsoft.com/office/officeart/2005/8/layout/list1"/>
    <dgm:cxn modelId="{168BB902-0FC6-4D38-8773-3029D0894157}" type="presParOf" srcId="{DA45864E-4915-4175-94C3-E763E16C2C83}" destId="{CD07CFA2-2971-48F6-B631-66B9E13B243A}" srcOrd="5" destOrd="0" presId="urn:microsoft.com/office/officeart/2005/8/layout/list1"/>
    <dgm:cxn modelId="{AA2083CC-AF72-4C6D-B987-0A016419DE95}" type="presParOf" srcId="{DA45864E-4915-4175-94C3-E763E16C2C83}" destId="{D1316353-71E7-46B6-94AC-90F0D907AB81}" srcOrd="6" destOrd="0" presId="urn:microsoft.com/office/officeart/2005/8/layout/list1"/>
  </dgm:cxnLst>
  <dgm:bg>
    <a:solidFill>
      <a:schemeClr val="bg2">
        <a:lumMod val="90000"/>
      </a:schemeClr>
    </a:solidFill>
  </dgm:bg>
  <dgm:whole>
    <a:ln w="76200">
      <a:solidFill>
        <a:schemeClr val="bg2">
          <a:lumMod val="50000"/>
        </a:schemeClr>
      </a:solidFill>
    </a:ln>
  </dgm:whole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4535A7-1ECD-4CC7-92F9-6DF36B0E1F43}" type="datetimeFigureOut">
              <a:rPr lang="ru-RU" smtClean="0"/>
              <a:pPr/>
              <a:t>17.09.2014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93320C-8600-4439-897E-E14495A149B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216603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93320C-8600-4439-897E-E14495A149B2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6AA18B35-114D-44BA-BD41-6E86B5D82B87}" type="datetime1">
              <a:rPr lang="ru-RU" smtClean="0"/>
              <a:pPr/>
              <a:t>17.09.2014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0254CF9A-7119-4227-9EF6-6BBD0F5CDB6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849DB19-9173-4BF8-ACB2-0986720A055C}" type="datetime1">
              <a:rPr lang="ru-RU" smtClean="0"/>
              <a:pPr/>
              <a:t>17.09.2014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254CF9A-7119-4227-9EF6-6BBD0F5CDB6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1E49206-FEB2-4350-BED0-E4D42165A26C}" type="datetime1">
              <a:rPr lang="ru-RU" smtClean="0"/>
              <a:pPr/>
              <a:t>17.09.2014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254CF9A-7119-4227-9EF6-6BBD0F5CDB6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3A46856-1D17-448F-A6E9-EFD734037F91}" type="datetime1">
              <a:rPr lang="ru-RU" smtClean="0"/>
              <a:pPr/>
              <a:t>17.09.2014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254CF9A-7119-4227-9EF6-6BBD0F5CDB6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2090DEB-E5D1-4817-BE20-F1168FAC42B2}" type="datetime1">
              <a:rPr lang="ru-RU" smtClean="0"/>
              <a:pPr/>
              <a:t>17.09.2014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254CF9A-7119-4227-9EF6-6BBD0F5CDB6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Нашивка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Нашивка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ADAB0CC-7735-4E6E-8570-16BA6D496149}" type="datetime1">
              <a:rPr lang="ru-RU" smtClean="0"/>
              <a:pPr/>
              <a:t>17.09.2014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254CF9A-7119-4227-9EF6-6BBD0F5CDB6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A6D886E-80DD-49B7-9F6A-738040BB1CDE}" type="datetime1">
              <a:rPr lang="ru-RU" smtClean="0"/>
              <a:pPr/>
              <a:t>17.09.2014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254CF9A-7119-4227-9EF6-6BBD0F5CDB6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16AEF0C-7DAA-4107-A58A-450D8C767C84}" type="datetime1">
              <a:rPr lang="ru-RU" smtClean="0"/>
              <a:pPr/>
              <a:t>17.09.2014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254CF9A-7119-4227-9EF6-6BBD0F5CDB6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8ADA2C6-209F-4DBD-AAA2-29D11B0541F4}" type="datetime1">
              <a:rPr lang="ru-RU" smtClean="0"/>
              <a:pPr/>
              <a:t>17.09.2014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254CF9A-7119-4227-9EF6-6BBD0F5CDB6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F542658B-CE20-43FA-82DA-FE86DDE6C810}" type="datetime1">
              <a:rPr lang="ru-RU" smtClean="0"/>
              <a:pPr/>
              <a:t>17.09.2014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254CF9A-7119-4227-9EF6-6BBD0F5CDB6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558214A8-C270-46E0-8854-C03A84FB27A7}" type="datetime1">
              <a:rPr lang="ru-RU" smtClean="0"/>
              <a:pPr/>
              <a:t>17.09.2014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0254CF9A-7119-4227-9EF6-6BBD0F5CDB6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Нашивка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4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2078C464-2C4B-408C-9D0D-D231CCC09943}" type="datetime1">
              <a:rPr lang="ru-RU" smtClean="0"/>
              <a:pPr/>
              <a:t>17.09.2014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0254CF9A-7119-4227-9EF6-6BBD0F5CDB6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/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6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14414" y="357166"/>
            <a:ext cx="7772400" cy="3439510"/>
          </a:xfrm>
        </p:spPr>
        <p:txBody>
          <a:bodyPr>
            <a:normAutofit fontScale="90000"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ПОРЯДОК НАПОЛНЕНИЯ АИС УУП УЧЕБНО-МЕТОДИЧЕСКИМИ КОМПЛЕКСАМИ ДИСЦИПЛИН И ПРАКТИК</a:t>
            </a:r>
            <a:endParaRPr lang="ru-RU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0034" y="5857892"/>
            <a:ext cx="84296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Для проведения рабочих совещаний </a:t>
            </a:r>
          </a:p>
          <a:p>
            <a:pPr algn="ctr"/>
            <a:r>
              <a:rPr lang="ru-RU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с ответственными за подготовку к аккредитации</a:t>
            </a:r>
            <a:r>
              <a:rPr lang="en-US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по кафедрам</a:t>
            </a:r>
            <a:r>
              <a:rPr lang="ru-RU" dirty="0" smtClean="0"/>
              <a:t> </a:t>
            </a:r>
            <a:endParaRPr lang="ru-RU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DA2C6-209F-4DBD-AAA2-29D11B0541F4}" type="datetime1">
              <a:rPr lang="ru-RU" smtClean="0"/>
              <a:pPr/>
              <a:t>17.09.2014</a:t>
            </a:fld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4CF9A-7119-4227-9EF6-6BBD0F5CDB60}" type="slidenum">
              <a:rPr lang="ru-RU" smtClean="0"/>
              <a:pPr/>
              <a:t>10</a:t>
            </a:fld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8712968" cy="6264696"/>
          </a:xfrm>
          <a:prstGeom prst="round2DiagRect">
            <a:avLst>
              <a:gd name="adj1" fmla="val 16667"/>
              <a:gd name="adj2" fmla="val 0"/>
            </a:avLst>
          </a:prstGeom>
          <a:ln w="76200">
            <a:solidFill>
              <a:schemeClr val="bg2">
                <a:lumMod val="50000"/>
              </a:schemeClr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Стрелка влево 3"/>
          <p:cNvSpPr/>
          <p:nvPr/>
        </p:nvSpPr>
        <p:spPr>
          <a:xfrm>
            <a:off x="1445976" y="3027244"/>
            <a:ext cx="576064" cy="216024"/>
          </a:xfrm>
          <a:prstGeom prst="lef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трелка влево 4"/>
          <p:cNvSpPr/>
          <p:nvPr/>
        </p:nvSpPr>
        <p:spPr>
          <a:xfrm>
            <a:off x="2771800" y="2492896"/>
            <a:ext cx="576064" cy="216024"/>
          </a:xfrm>
          <a:prstGeom prst="lef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67537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DA2C6-209F-4DBD-AAA2-29D11B0541F4}" type="datetime1">
              <a:rPr lang="ru-RU" smtClean="0"/>
              <a:pPr/>
              <a:t>17.09.2014</a:t>
            </a:fld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4CF9A-7119-4227-9EF6-6BBD0F5CDB60}" type="slidenum">
              <a:rPr lang="ru-RU" smtClean="0"/>
              <a:pPr/>
              <a:t>11</a:t>
            </a:fld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2656"/>
            <a:ext cx="8664963" cy="6120680"/>
          </a:xfrm>
          <a:prstGeom prst="round2DiagRect">
            <a:avLst>
              <a:gd name="adj1" fmla="val 16667"/>
              <a:gd name="adj2" fmla="val 0"/>
            </a:avLst>
          </a:prstGeom>
          <a:ln w="76200">
            <a:solidFill>
              <a:schemeClr val="bg2">
                <a:lumMod val="50000"/>
              </a:schemeClr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644643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0034" y="0"/>
            <a:ext cx="8286808" cy="83099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ПОИСК НОВЫХ ШАБЛОНОВ РАБОЧИХ ПРОГРАММ ДИСЦИПЛИН И ПРАКТИК</a:t>
            </a:r>
            <a:endParaRPr lang="ru-RU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rcRect r="42106" b="4839"/>
          <a:stretch>
            <a:fillRect/>
          </a:stretch>
        </p:blipFill>
        <p:spPr bwMode="auto">
          <a:xfrm>
            <a:off x="357158" y="1000108"/>
            <a:ext cx="8501090" cy="550072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bg2">
                <a:lumMod val="5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Стрелка вверх 3"/>
          <p:cNvSpPr/>
          <p:nvPr/>
        </p:nvSpPr>
        <p:spPr>
          <a:xfrm>
            <a:off x="2428860" y="2326582"/>
            <a:ext cx="71438" cy="500066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низ 13"/>
          <p:cNvSpPr/>
          <p:nvPr/>
        </p:nvSpPr>
        <p:spPr>
          <a:xfrm>
            <a:off x="2428860" y="1643050"/>
            <a:ext cx="45719" cy="357190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2143108" y="2143116"/>
            <a:ext cx="1000132" cy="1588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>
            <a:off x="2143108" y="2285992"/>
            <a:ext cx="71438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Дата 19"/>
          <p:cNvSpPr>
            <a:spLocks noGrp="1"/>
          </p:cNvSpPr>
          <p:nvPr>
            <p:ph type="dt" sz="half" idx="10"/>
          </p:nvPr>
        </p:nvSpPr>
        <p:spPr>
          <a:xfrm>
            <a:off x="6715140" y="6492240"/>
            <a:ext cx="1920240" cy="365760"/>
          </a:xfrm>
        </p:spPr>
        <p:txBody>
          <a:bodyPr/>
          <a:lstStyle/>
          <a:p>
            <a:fld id="{3D25E555-C76B-4231-8F10-5BD17F3D6A54}" type="datetime1">
              <a:rPr lang="ru-RU" smtClean="0"/>
              <a:pPr/>
              <a:t>17.09.2014</a:t>
            </a:fld>
            <a:endParaRPr lang="ru-RU"/>
          </a:p>
        </p:txBody>
      </p:sp>
      <p:sp>
        <p:nvSpPr>
          <p:cNvPr id="21" name="Номер слайда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4CF9A-7119-4227-9EF6-6BBD0F5CDB60}" type="slidenum">
              <a:rPr lang="ru-RU" smtClean="0"/>
              <a:pPr/>
              <a:t>12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/>
          <a:srcRect r="41368" b="6405"/>
          <a:stretch>
            <a:fillRect/>
          </a:stretch>
        </p:blipFill>
        <p:spPr bwMode="auto">
          <a:xfrm>
            <a:off x="214282" y="0"/>
            <a:ext cx="8643998" cy="607223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bg2">
                <a:lumMod val="5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8" name="Прямая со стрелкой 7"/>
          <p:cNvCxnSpPr/>
          <p:nvPr/>
        </p:nvCxnSpPr>
        <p:spPr>
          <a:xfrm flipV="1">
            <a:off x="500034" y="4857760"/>
            <a:ext cx="928694" cy="42862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 rot="10800000">
            <a:off x="5143504" y="4286256"/>
            <a:ext cx="785818" cy="64294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23D67-E87C-4107-9C10-5AE744679A02}" type="datetime1">
              <a:rPr lang="ru-RU" smtClean="0"/>
              <a:pPr/>
              <a:t>17.09.2014</a:t>
            </a:fld>
            <a:endParaRPr lang="ru-RU"/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4CF9A-7119-4227-9EF6-6BBD0F5CDB60}" type="slidenum">
              <a:rPr lang="ru-RU" smtClean="0"/>
              <a:pPr/>
              <a:t>13</a:t>
            </a:fld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3071802" y="3786190"/>
            <a:ext cx="2500330" cy="57150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1000100" y="4286256"/>
            <a:ext cx="2143140" cy="64294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1000100" y="3645024"/>
            <a:ext cx="107157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DA2C6-209F-4DBD-AAA2-29D11B0541F4}" type="datetime1">
              <a:rPr lang="ru-RU" smtClean="0">
                <a:solidFill>
                  <a:prstClr val="black"/>
                </a:solidFill>
              </a:rPr>
              <a:pPr/>
              <a:t>17.09.2014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4CF9A-7119-4227-9EF6-6BBD0F5CDB60}" type="slidenum">
              <a:rPr lang="ru-RU" smtClean="0">
                <a:solidFill>
                  <a:prstClr val="black"/>
                </a:solidFill>
              </a:rPr>
              <a:pPr/>
              <a:t>14</a:t>
            </a:fld>
            <a:endParaRPr lang="ru-RU">
              <a:solidFill>
                <a:prstClr val="black"/>
              </a:solidFill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2"/>
          <a:srcRect t="6048" r="50511" b="8871"/>
          <a:stretch>
            <a:fillRect/>
          </a:stretch>
        </p:blipFill>
        <p:spPr bwMode="auto">
          <a:xfrm>
            <a:off x="428596" y="357165"/>
            <a:ext cx="8358246" cy="592935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bg2">
                <a:lumMod val="5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Стрелка вниз 4"/>
          <p:cNvSpPr/>
          <p:nvPr/>
        </p:nvSpPr>
        <p:spPr>
          <a:xfrm>
            <a:off x="5000628" y="4572008"/>
            <a:ext cx="142876" cy="50006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4214810" y="5143512"/>
            <a:ext cx="1785950" cy="57150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2285984" y="5072074"/>
            <a:ext cx="1714512" cy="50006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8" name="Стрелка вниз 7"/>
          <p:cNvSpPr/>
          <p:nvPr/>
        </p:nvSpPr>
        <p:spPr>
          <a:xfrm>
            <a:off x="3071802" y="4572008"/>
            <a:ext cx="142876" cy="50006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8784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/>
          <a:srcRect r="41811" b="4744"/>
          <a:stretch>
            <a:fillRect/>
          </a:stretch>
        </p:blipFill>
        <p:spPr bwMode="auto">
          <a:xfrm>
            <a:off x="285720" y="357166"/>
            <a:ext cx="8572560" cy="60007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bg2">
                <a:lumMod val="5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4" name="Прямая со стрелкой 3"/>
          <p:cNvCxnSpPr/>
          <p:nvPr/>
        </p:nvCxnSpPr>
        <p:spPr>
          <a:xfrm flipV="1">
            <a:off x="714348" y="4500570"/>
            <a:ext cx="928694" cy="57150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FCE53-87E8-4CC3-9A05-EBF816849969}" type="datetime1">
              <a:rPr lang="ru-RU" smtClean="0"/>
              <a:pPr/>
              <a:t>17.09.2014</a:t>
            </a:fld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4CF9A-7119-4227-9EF6-6BBD0F5CDB60}" type="slidenum">
              <a:rPr lang="ru-RU" smtClean="0"/>
              <a:pPr/>
              <a:t>15</a:t>
            </a:fld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1000100" y="4071942"/>
            <a:ext cx="2286016" cy="42862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/>
          <a:srcRect r="41811" b="5954"/>
          <a:stretch>
            <a:fillRect/>
          </a:stretch>
        </p:blipFill>
        <p:spPr bwMode="auto">
          <a:xfrm>
            <a:off x="285720" y="428604"/>
            <a:ext cx="8572560" cy="578647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bg2">
                <a:lumMod val="5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80163-C099-492A-8DB2-2557DCD14874}" type="datetime1">
              <a:rPr lang="ru-RU" smtClean="0"/>
              <a:pPr/>
              <a:t>17.09.2014</a:t>
            </a:fld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4CF9A-7119-4227-9EF6-6BBD0F5CDB60}" type="slidenum">
              <a:rPr lang="ru-RU" smtClean="0"/>
              <a:pPr/>
              <a:t>16</a:t>
            </a:fld>
            <a:endParaRPr lang="ru-RU"/>
          </a:p>
        </p:txBody>
      </p:sp>
      <p:sp>
        <p:nvSpPr>
          <p:cNvPr id="5" name="Овал 4"/>
          <p:cNvSpPr/>
          <p:nvPr/>
        </p:nvSpPr>
        <p:spPr>
          <a:xfrm>
            <a:off x="642910" y="3000372"/>
            <a:ext cx="714380" cy="35719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3214678" y="3786190"/>
            <a:ext cx="928694" cy="50006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4786314" y="3786190"/>
            <a:ext cx="1214446" cy="42862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1285852" y="3786190"/>
            <a:ext cx="857256" cy="42862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2143108" y="3000372"/>
            <a:ext cx="571504" cy="35719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DA2C6-209F-4DBD-AAA2-29D11B0541F4}" type="datetime1">
              <a:rPr lang="ru-RU" smtClean="0"/>
              <a:pPr/>
              <a:t>17.09.2014</a:t>
            </a:fld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4CF9A-7119-4227-9EF6-6BBD0F5CDB60}" type="slidenum">
              <a:rPr lang="ru-RU" smtClean="0"/>
              <a:pPr/>
              <a:t>17</a:t>
            </a:fld>
            <a:endParaRPr lang="ru-RU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707858227"/>
              </p:ext>
            </p:extLst>
          </p:nvPr>
        </p:nvGraphicFramePr>
        <p:xfrm>
          <a:off x="686206" y="925176"/>
          <a:ext cx="7929618" cy="5500720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4026066"/>
                <a:gridCol w="3903552"/>
              </a:tblGrid>
              <a:tr h="27503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n>
                            <a:solidFill>
                              <a:schemeClr val="bg2">
                                <a:lumMod val="50000"/>
                              </a:schemeClr>
                            </a:solidFill>
                          </a:ln>
                        </a:rPr>
                        <a:t>Наименование дисциплины (модуля)</a:t>
                      </a:r>
                      <a:endParaRPr lang="ru-RU" sz="1200" dirty="0">
                        <a:ln>
                          <a:solidFill>
                            <a:schemeClr val="bg2">
                              <a:lumMod val="50000"/>
                            </a:schemeClr>
                          </a:solidFill>
                        </a:ln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n>
                            <a:solidFill>
                              <a:schemeClr val="bg2">
                                <a:lumMod val="50000"/>
                              </a:schemeClr>
                            </a:solidFill>
                          </a:ln>
                        </a:rPr>
                        <a:t>Коды формируемых компетенций</a:t>
                      </a:r>
                      <a:endParaRPr lang="ru-RU" sz="1200" dirty="0">
                        <a:ln>
                          <a:solidFill>
                            <a:schemeClr val="bg2">
                              <a:lumMod val="50000"/>
                            </a:schemeClr>
                          </a:solidFill>
                        </a:ln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275036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n>
                            <a:solidFill>
                              <a:schemeClr val="bg2">
                                <a:lumMod val="50000"/>
                              </a:schemeClr>
                            </a:solidFill>
                          </a:ln>
                        </a:rPr>
                        <a:t>Дисциплины (модули), общие для всех профилей</a:t>
                      </a:r>
                      <a:endParaRPr lang="ru-RU" sz="1200">
                        <a:ln>
                          <a:solidFill>
                            <a:schemeClr val="bg2">
                              <a:lumMod val="50000"/>
                            </a:schemeClr>
                          </a:solidFill>
                        </a:ln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7503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n>
                            <a:solidFill>
                              <a:schemeClr val="bg2">
                                <a:lumMod val="50000"/>
                              </a:schemeClr>
                            </a:solidFill>
                          </a:ln>
                        </a:rPr>
                        <a:t>Дисциплина</a:t>
                      </a:r>
                      <a:r>
                        <a:rPr lang="en-US" sz="1200">
                          <a:ln>
                            <a:solidFill>
                              <a:schemeClr val="bg2">
                                <a:lumMod val="50000"/>
                              </a:schemeClr>
                            </a:solidFill>
                          </a:ln>
                        </a:rPr>
                        <a:t> (</a:t>
                      </a:r>
                      <a:r>
                        <a:rPr lang="ru-RU" sz="1200">
                          <a:ln>
                            <a:solidFill>
                              <a:schemeClr val="bg2">
                                <a:lumMod val="50000"/>
                              </a:schemeClr>
                            </a:solidFill>
                          </a:ln>
                        </a:rPr>
                        <a:t>модуль</a:t>
                      </a:r>
                      <a:r>
                        <a:rPr lang="en-US" sz="1200">
                          <a:ln>
                            <a:solidFill>
                              <a:schemeClr val="bg2">
                                <a:lumMod val="50000"/>
                              </a:schemeClr>
                            </a:solidFill>
                          </a:ln>
                        </a:rPr>
                        <a:t>)</a:t>
                      </a:r>
                      <a:r>
                        <a:rPr lang="ru-RU" sz="1200">
                          <a:ln>
                            <a:solidFill>
                              <a:schemeClr val="bg2">
                                <a:lumMod val="50000"/>
                              </a:schemeClr>
                            </a:solidFill>
                          </a:ln>
                        </a:rPr>
                        <a:t> 1</a:t>
                      </a:r>
                      <a:endParaRPr lang="ru-RU" sz="1200">
                        <a:ln>
                          <a:solidFill>
                            <a:schemeClr val="bg2">
                              <a:lumMod val="50000"/>
                            </a:schemeClr>
                          </a:solidFill>
                        </a:ln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n>
                            <a:solidFill>
                              <a:schemeClr val="bg2">
                                <a:lumMod val="50000"/>
                              </a:schemeClr>
                            </a:solidFill>
                          </a:ln>
                        </a:rPr>
                        <a:t>ОК-1, ОК-2</a:t>
                      </a:r>
                      <a:endParaRPr lang="ru-RU" sz="1200" dirty="0">
                        <a:ln>
                          <a:solidFill>
                            <a:schemeClr val="bg2">
                              <a:lumMod val="50000"/>
                            </a:schemeClr>
                          </a:solidFill>
                        </a:ln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7503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n>
                            <a:solidFill>
                              <a:schemeClr val="bg2">
                                <a:lumMod val="50000"/>
                              </a:schemeClr>
                            </a:solidFill>
                          </a:ln>
                        </a:rPr>
                        <a:t>Дисциплина (модуль) 2</a:t>
                      </a:r>
                      <a:endParaRPr lang="ru-RU" sz="1200">
                        <a:ln>
                          <a:solidFill>
                            <a:schemeClr val="bg2">
                              <a:lumMod val="50000"/>
                            </a:schemeClr>
                          </a:solidFill>
                        </a:ln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n>
                            <a:solidFill>
                              <a:schemeClr val="bg2">
                                <a:lumMod val="50000"/>
                              </a:schemeClr>
                            </a:solidFill>
                          </a:ln>
                        </a:rPr>
                        <a:t>ПК-1, ПК-3</a:t>
                      </a:r>
                      <a:endParaRPr lang="ru-RU" sz="1200">
                        <a:ln>
                          <a:solidFill>
                            <a:schemeClr val="bg2">
                              <a:lumMod val="50000"/>
                            </a:schemeClr>
                          </a:solidFill>
                        </a:ln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9525" cap="flat" cmpd="sng" algn="ctr">
                      <a:noFill/>
                      <a:prstDash val="solid"/>
                    </a:lnB>
                  </a:tcPr>
                </a:tc>
              </a:tr>
              <a:tr h="27503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n>
                            <a:solidFill>
                              <a:schemeClr val="bg2">
                                <a:lumMod val="50000"/>
                              </a:schemeClr>
                            </a:solidFill>
                          </a:ln>
                        </a:rPr>
                        <a:t>Дисциплина (модуль) 3</a:t>
                      </a:r>
                      <a:endParaRPr lang="ru-RU" sz="1200">
                        <a:ln>
                          <a:solidFill>
                            <a:schemeClr val="bg2">
                              <a:lumMod val="50000"/>
                            </a:schemeClr>
                          </a:solidFill>
                        </a:ln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n>
                            <a:solidFill>
                              <a:schemeClr val="bg2">
                                <a:lumMod val="50000"/>
                              </a:schemeClr>
                            </a:solidFill>
                          </a:ln>
                        </a:rPr>
                        <a:t>ПК-5, ПК-8, ПК-10</a:t>
                      </a:r>
                      <a:endParaRPr lang="ru-RU" sz="1200" dirty="0">
                        <a:ln>
                          <a:solidFill>
                            <a:schemeClr val="bg2">
                              <a:lumMod val="50000"/>
                            </a:schemeClr>
                          </a:solidFill>
                        </a:ln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9525" cap="flat" cmpd="sng" algn="ctr">
                      <a:noFill/>
                      <a:prstDash val="soli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7503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n>
                            <a:solidFill>
                              <a:schemeClr val="bg2">
                                <a:lumMod val="50000"/>
                              </a:schemeClr>
                            </a:solidFill>
                          </a:ln>
                        </a:rPr>
                        <a:t>Дисциплина (модуль) 4</a:t>
                      </a:r>
                      <a:endParaRPr lang="ru-RU" sz="1200">
                        <a:ln>
                          <a:solidFill>
                            <a:schemeClr val="bg2">
                              <a:lumMod val="50000"/>
                            </a:schemeClr>
                          </a:solidFill>
                        </a:ln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n>
                            <a:solidFill>
                              <a:schemeClr val="bg2">
                                <a:lumMod val="50000"/>
                              </a:schemeClr>
                            </a:solidFill>
                          </a:ln>
                        </a:rPr>
                        <a:t>ППК-1, ППК-3</a:t>
                      </a:r>
                      <a:endParaRPr lang="ru-RU" sz="1200">
                        <a:ln>
                          <a:solidFill>
                            <a:schemeClr val="bg2">
                              <a:lumMod val="50000"/>
                            </a:schemeClr>
                          </a:solidFill>
                        </a:ln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</a:lnT>
                  </a:tcPr>
                </a:tc>
              </a:tr>
              <a:tr h="27503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n>
                            <a:solidFill>
                              <a:schemeClr val="bg2">
                                <a:lumMod val="50000"/>
                              </a:schemeClr>
                            </a:solidFill>
                          </a:ln>
                        </a:rPr>
                        <a:t>Дисциплина (модуль) 5</a:t>
                      </a:r>
                      <a:endParaRPr lang="ru-RU" sz="1200">
                        <a:ln>
                          <a:solidFill>
                            <a:schemeClr val="bg2">
                              <a:lumMod val="50000"/>
                            </a:schemeClr>
                          </a:solidFill>
                        </a:ln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n>
                            <a:solidFill>
                              <a:schemeClr val="bg2">
                                <a:lumMod val="50000"/>
                              </a:schemeClr>
                            </a:solidFill>
                          </a:ln>
                        </a:rPr>
                        <a:t>ОК-6, ОК-7</a:t>
                      </a:r>
                      <a:endParaRPr lang="ru-RU" sz="1200" dirty="0">
                        <a:ln>
                          <a:solidFill>
                            <a:schemeClr val="bg2">
                              <a:lumMod val="50000"/>
                            </a:schemeClr>
                          </a:solidFill>
                        </a:ln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7503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n>
                            <a:solidFill>
                              <a:schemeClr val="bg2">
                                <a:lumMod val="50000"/>
                              </a:schemeClr>
                            </a:solidFill>
                          </a:ln>
                        </a:rPr>
                        <a:t>…</a:t>
                      </a:r>
                      <a:endParaRPr lang="ru-RU" sz="1200">
                        <a:ln>
                          <a:solidFill>
                            <a:schemeClr val="bg2">
                              <a:lumMod val="50000"/>
                            </a:schemeClr>
                          </a:solidFill>
                        </a:ln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n>
                            <a:solidFill>
                              <a:schemeClr val="bg2">
                                <a:lumMod val="50000"/>
                              </a:schemeClr>
                            </a:solidFill>
                          </a:ln>
                        </a:rPr>
                        <a:t>…</a:t>
                      </a:r>
                      <a:endParaRPr lang="ru-RU" sz="1200">
                        <a:ln>
                          <a:solidFill>
                            <a:schemeClr val="bg2">
                              <a:lumMod val="50000"/>
                            </a:schemeClr>
                          </a:solidFill>
                        </a:ln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75036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n>
                            <a:solidFill>
                              <a:schemeClr val="bg2">
                                <a:lumMod val="50000"/>
                              </a:schemeClr>
                            </a:solidFill>
                          </a:ln>
                        </a:rPr>
                        <a:t>Дисциплины (модули) по профилю (специализации) «Наименование»</a:t>
                      </a:r>
                      <a:endParaRPr lang="ru-RU" sz="1200">
                        <a:ln>
                          <a:solidFill>
                            <a:schemeClr val="bg2">
                              <a:lumMod val="50000"/>
                            </a:schemeClr>
                          </a:solidFill>
                        </a:ln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7503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n>
                            <a:solidFill>
                              <a:schemeClr val="bg2">
                                <a:lumMod val="50000"/>
                              </a:schemeClr>
                            </a:solidFill>
                          </a:ln>
                        </a:rPr>
                        <a:t>Дисциплина</a:t>
                      </a:r>
                      <a:r>
                        <a:rPr lang="en-US" sz="1200">
                          <a:ln>
                            <a:solidFill>
                              <a:schemeClr val="bg2">
                                <a:lumMod val="50000"/>
                              </a:schemeClr>
                            </a:solidFill>
                          </a:ln>
                        </a:rPr>
                        <a:t> (</a:t>
                      </a:r>
                      <a:r>
                        <a:rPr lang="ru-RU" sz="1200">
                          <a:ln>
                            <a:solidFill>
                              <a:schemeClr val="bg2">
                                <a:lumMod val="50000"/>
                              </a:schemeClr>
                            </a:solidFill>
                          </a:ln>
                        </a:rPr>
                        <a:t>модуль</a:t>
                      </a:r>
                      <a:r>
                        <a:rPr lang="en-US" sz="1200">
                          <a:ln>
                            <a:solidFill>
                              <a:schemeClr val="bg2">
                                <a:lumMod val="50000"/>
                              </a:schemeClr>
                            </a:solidFill>
                          </a:ln>
                        </a:rPr>
                        <a:t>)</a:t>
                      </a:r>
                      <a:r>
                        <a:rPr lang="ru-RU" sz="1200">
                          <a:ln>
                            <a:solidFill>
                              <a:schemeClr val="bg2">
                                <a:lumMod val="50000"/>
                              </a:schemeClr>
                            </a:solidFill>
                          </a:ln>
                        </a:rPr>
                        <a:t> 10</a:t>
                      </a:r>
                      <a:endParaRPr lang="ru-RU" sz="1200">
                        <a:ln>
                          <a:solidFill>
                            <a:schemeClr val="bg2">
                              <a:lumMod val="50000"/>
                            </a:schemeClr>
                          </a:solidFill>
                        </a:ln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n>
                            <a:solidFill>
                              <a:schemeClr val="bg2">
                                <a:lumMod val="50000"/>
                              </a:schemeClr>
                            </a:solidFill>
                          </a:ln>
                        </a:rPr>
                        <a:t>ОК-1, ОК-2</a:t>
                      </a:r>
                      <a:endParaRPr lang="ru-RU" sz="1200" dirty="0">
                        <a:ln>
                          <a:solidFill>
                            <a:schemeClr val="bg2">
                              <a:lumMod val="50000"/>
                            </a:schemeClr>
                          </a:solidFill>
                        </a:ln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7503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n>
                            <a:solidFill>
                              <a:schemeClr val="bg2">
                                <a:lumMod val="50000"/>
                              </a:schemeClr>
                            </a:solidFill>
                          </a:ln>
                        </a:rPr>
                        <a:t>Дисциплина (модуль) 11</a:t>
                      </a:r>
                      <a:endParaRPr lang="ru-RU" sz="1200">
                        <a:ln>
                          <a:solidFill>
                            <a:schemeClr val="bg2">
                              <a:lumMod val="50000"/>
                            </a:schemeClr>
                          </a:solidFill>
                        </a:ln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n>
                            <a:solidFill>
                              <a:schemeClr val="bg2">
                                <a:lumMod val="50000"/>
                              </a:schemeClr>
                            </a:solidFill>
                          </a:ln>
                        </a:rPr>
                        <a:t>ПК-1, ПК-3</a:t>
                      </a:r>
                      <a:endParaRPr lang="ru-RU" sz="1200">
                        <a:ln>
                          <a:solidFill>
                            <a:schemeClr val="bg2">
                              <a:lumMod val="50000"/>
                            </a:schemeClr>
                          </a:solidFill>
                        </a:ln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7503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n>
                            <a:solidFill>
                              <a:schemeClr val="bg2">
                                <a:lumMod val="50000"/>
                              </a:schemeClr>
                            </a:solidFill>
                          </a:ln>
                        </a:rPr>
                        <a:t>…</a:t>
                      </a:r>
                      <a:endParaRPr lang="ru-RU" sz="1200">
                        <a:ln>
                          <a:solidFill>
                            <a:schemeClr val="bg2">
                              <a:lumMod val="50000"/>
                            </a:schemeClr>
                          </a:solidFill>
                        </a:ln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n>
                            <a:solidFill>
                              <a:schemeClr val="bg2">
                                <a:lumMod val="50000"/>
                              </a:schemeClr>
                            </a:solidFill>
                          </a:ln>
                        </a:rPr>
                        <a:t>…</a:t>
                      </a:r>
                      <a:endParaRPr lang="ru-RU" sz="1200">
                        <a:ln>
                          <a:solidFill>
                            <a:schemeClr val="bg2">
                              <a:lumMod val="50000"/>
                            </a:schemeClr>
                          </a:solidFill>
                        </a:ln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75036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n>
                            <a:solidFill>
                              <a:schemeClr val="bg2">
                                <a:lumMod val="50000"/>
                              </a:schemeClr>
                            </a:solidFill>
                          </a:ln>
                        </a:rPr>
                        <a:t>Дисциплины (модули) по профилю (специализации) «Наименование»</a:t>
                      </a:r>
                      <a:endParaRPr lang="ru-RU" sz="1200">
                        <a:ln>
                          <a:solidFill>
                            <a:schemeClr val="bg2">
                              <a:lumMod val="50000"/>
                            </a:schemeClr>
                          </a:solidFill>
                        </a:ln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7503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n>
                            <a:solidFill>
                              <a:schemeClr val="bg2">
                                <a:lumMod val="50000"/>
                              </a:schemeClr>
                            </a:solidFill>
                          </a:ln>
                        </a:rPr>
                        <a:t>Дисциплина</a:t>
                      </a:r>
                      <a:r>
                        <a:rPr lang="en-US" sz="1200">
                          <a:ln>
                            <a:solidFill>
                              <a:schemeClr val="bg2">
                                <a:lumMod val="50000"/>
                              </a:schemeClr>
                            </a:solidFill>
                          </a:ln>
                        </a:rPr>
                        <a:t> (</a:t>
                      </a:r>
                      <a:r>
                        <a:rPr lang="ru-RU" sz="1200">
                          <a:ln>
                            <a:solidFill>
                              <a:schemeClr val="bg2">
                                <a:lumMod val="50000"/>
                              </a:schemeClr>
                            </a:solidFill>
                          </a:ln>
                        </a:rPr>
                        <a:t>модуль</a:t>
                      </a:r>
                      <a:r>
                        <a:rPr lang="en-US" sz="1200">
                          <a:ln>
                            <a:solidFill>
                              <a:schemeClr val="bg2">
                                <a:lumMod val="50000"/>
                              </a:schemeClr>
                            </a:solidFill>
                          </a:ln>
                        </a:rPr>
                        <a:t>) </a:t>
                      </a:r>
                      <a:r>
                        <a:rPr lang="ru-RU" sz="1200">
                          <a:ln>
                            <a:solidFill>
                              <a:schemeClr val="bg2">
                                <a:lumMod val="50000"/>
                              </a:schemeClr>
                            </a:solidFill>
                          </a:ln>
                        </a:rPr>
                        <a:t>20</a:t>
                      </a:r>
                      <a:endParaRPr lang="ru-RU" sz="1200">
                        <a:ln>
                          <a:solidFill>
                            <a:schemeClr val="bg2">
                              <a:lumMod val="50000"/>
                            </a:schemeClr>
                          </a:solidFill>
                        </a:ln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n>
                            <a:solidFill>
                              <a:schemeClr val="bg2">
                                <a:lumMod val="50000"/>
                              </a:schemeClr>
                            </a:solidFill>
                          </a:ln>
                        </a:rPr>
                        <a:t>ОК-1, ОК-2</a:t>
                      </a:r>
                      <a:endParaRPr lang="ru-RU" sz="1200">
                        <a:ln>
                          <a:solidFill>
                            <a:schemeClr val="bg2">
                              <a:lumMod val="50000"/>
                            </a:schemeClr>
                          </a:solidFill>
                        </a:ln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7503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n>
                            <a:solidFill>
                              <a:schemeClr val="bg2">
                                <a:lumMod val="50000"/>
                              </a:schemeClr>
                            </a:solidFill>
                          </a:ln>
                        </a:rPr>
                        <a:t>Дисциплина (модуль) 21</a:t>
                      </a:r>
                      <a:endParaRPr lang="ru-RU" sz="1200">
                        <a:ln>
                          <a:solidFill>
                            <a:schemeClr val="bg2">
                              <a:lumMod val="50000"/>
                            </a:schemeClr>
                          </a:solidFill>
                        </a:ln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n>
                            <a:solidFill>
                              <a:schemeClr val="bg2">
                                <a:lumMod val="50000"/>
                              </a:schemeClr>
                            </a:solidFill>
                          </a:ln>
                        </a:rPr>
                        <a:t>ПК-1, ПК-3</a:t>
                      </a:r>
                      <a:endParaRPr lang="ru-RU" sz="1200">
                        <a:ln>
                          <a:solidFill>
                            <a:schemeClr val="bg2">
                              <a:lumMod val="50000"/>
                            </a:schemeClr>
                          </a:solidFill>
                        </a:ln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7503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n>
                            <a:solidFill>
                              <a:schemeClr val="bg2">
                                <a:lumMod val="50000"/>
                              </a:schemeClr>
                            </a:solidFill>
                          </a:ln>
                        </a:rPr>
                        <a:t>…</a:t>
                      </a:r>
                      <a:endParaRPr lang="ru-RU" sz="1200">
                        <a:ln>
                          <a:solidFill>
                            <a:schemeClr val="bg2">
                              <a:lumMod val="50000"/>
                            </a:schemeClr>
                          </a:solidFill>
                        </a:ln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n>
                            <a:solidFill>
                              <a:schemeClr val="bg2">
                                <a:lumMod val="50000"/>
                              </a:schemeClr>
                            </a:solidFill>
                          </a:ln>
                        </a:rPr>
                        <a:t>…</a:t>
                      </a:r>
                      <a:endParaRPr lang="ru-RU" sz="1200">
                        <a:ln>
                          <a:solidFill>
                            <a:schemeClr val="bg2">
                              <a:lumMod val="50000"/>
                            </a:schemeClr>
                          </a:solidFill>
                        </a:ln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7503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n>
                            <a:solidFill>
                              <a:schemeClr val="bg2">
                                <a:lumMod val="50000"/>
                              </a:schemeClr>
                            </a:solidFill>
                          </a:ln>
                        </a:rPr>
                        <a:t>Учебная практика</a:t>
                      </a:r>
                      <a:endParaRPr lang="ru-RU" sz="1200">
                        <a:ln>
                          <a:solidFill>
                            <a:schemeClr val="bg2">
                              <a:lumMod val="50000"/>
                            </a:schemeClr>
                          </a:solidFill>
                        </a:ln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n>
                            <a:solidFill>
                              <a:schemeClr val="bg2">
                                <a:lumMod val="50000"/>
                              </a:schemeClr>
                            </a:solidFill>
                          </a:ln>
                        </a:rPr>
                        <a:t>ОК-1, ОК-2, ПК-1, ПК-3</a:t>
                      </a:r>
                      <a:endParaRPr lang="ru-RU" sz="1200">
                        <a:ln>
                          <a:solidFill>
                            <a:schemeClr val="bg2">
                              <a:lumMod val="50000"/>
                            </a:schemeClr>
                          </a:solidFill>
                        </a:ln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7503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n>
                            <a:solidFill>
                              <a:schemeClr val="bg2">
                                <a:lumMod val="50000"/>
                              </a:schemeClr>
                            </a:solidFill>
                          </a:ln>
                        </a:rPr>
                        <a:t>Производственная практика</a:t>
                      </a:r>
                      <a:endParaRPr lang="ru-RU" sz="1200">
                        <a:ln>
                          <a:solidFill>
                            <a:schemeClr val="bg2">
                              <a:lumMod val="50000"/>
                            </a:schemeClr>
                          </a:solidFill>
                        </a:ln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n>
                            <a:solidFill>
                              <a:schemeClr val="bg2">
                                <a:lumMod val="50000"/>
                              </a:schemeClr>
                            </a:solidFill>
                          </a:ln>
                        </a:rPr>
                        <a:t>ОК-5, ОК-7, ПК-6, ПК-8</a:t>
                      </a:r>
                      <a:endParaRPr lang="ru-RU" sz="1200">
                        <a:ln>
                          <a:solidFill>
                            <a:schemeClr val="bg2">
                              <a:lumMod val="50000"/>
                            </a:schemeClr>
                          </a:solidFill>
                        </a:ln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7503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n>
                            <a:solidFill>
                              <a:schemeClr val="bg2">
                                <a:lumMod val="50000"/>
                              </a:schemeClr>
                            </a:solidFill>
                          </a:ln>
                        </a:rPr>
                        <a:t>Преддипломная практика</a:t>
                      </a:r>
                      <a:endParaRPr lang="ru-RU" sz="1200">
                        <a:ln>
                          <a:solidFill>
                            <a:schemeClr val="bg2">
                              <a:lumMod val="50000"/>
                            </a:schemeClr>
                          </a:solidFill>
                        </a:ln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n>
                            <a:solidFill>
                              <a:schemeClr val="bg2">
                                <a:lumMod val="50000"/>
                              </a:schemeClr>
                            </a:solidFill>
                          </a:ln>
                        </a:rPr>
                        <a:t>ОК-8, ОК-9, ПК-5, ПК-6</a:t>
                      </a:r>
                      <a:endParaRPr lang="ru-RU" sz="1200">
                        <a:ln>
                          <a:solidFill>
                            <a:schemeClr val="bg2">
                              <a:lumMod val="50000"/>
                            </a:schemeClr>
                          </a:solidFill>
                        </a:ln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7503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n>
                            <a:solidFill>
                              <a:schemeClr val="bg2">
                                <a:lumMod val="50000"/>
                              </a:schemeClr>
                            </a:solidFill>
                          </a:ln>
                        </a:rPr>
                        <a:t>Итоговая государственная аттестация</a:t>
                      </a:r>
                      <a:endParaRPr lang="ru-RU" sz="1200" dirty="0">
                        <a:ln>
                          <a:solidFill>
                            <a:schemeClr val="bg2">
                              <a:lumMod val="50000"/>
                            </a:schemeClr>
                          </a:solidFill>
                        </a:ln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n>
                            <a:solidFill>
                              <a:schemeClr val="bg2">
                                <a:lumMod val="50000"/>
                              </a:schemeClr>
                            </a:solidFill>
                          </a:ln>
                        </a:rPr>
                        <a:t>ОК-2, ОК-3, ОК-9, ПК-5, ПК-6,</a:t>
                      </a:r>
                      <a:endParaRPr lang="ru-RU" sz="1200" dirty="0">
                        <a:ln>
                          <a:solidFill>
                            <a:schemeClr val="bg2">
                              <a:lumMod val="50000"/>
                            </a:schemeClr>
                          </a:solidFill>
                        </a:ln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1500166" y="142852"/>
            <a:ext cx="6072230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 bmk="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КАРТА ФОРМИРОВАНИЯ КОМПЕТЕНЦИЙ (ЭЛЕМЕНТ ОХ ООП (шаблон на сайте))</a:t>
            </a:r>
            <a:endParaRPr lang="ru-RU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83568" y="908720"/>
            <a:ext cx="7920880" cy="554461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Схема 6"/>
          <p:cNvGraphicFramePr/>
          <p:nvPr/>
        </p:nvGraphicFramePr>
        <p:xfrm>
          <a:off x="142844" y="2008182"/>
          <a:ext cx="8858312" cy="48498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24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АКТУАЛИЗАЦИЯ РАБОЧИХ ПРОГРАММ  УЧЕБНЫХ ДИСЦИПЛИН И ПРАКТИК  (РПУД)В СООТВЕТСТВИИ </a:t>
            </a:r>
            <a:br>
              <a:rPr lang="ru-RU" sz="24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24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С НОВЫМИ ШАБЛОНАМИ</a:t>
            </a:r>
            <a:endParaRPr lang="ru-RU" sz="240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7158" y="1142984"/>
            <a:ext cx="8786842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/>
            <a:r>
              <a:rPr lang="ru-RU" sz="20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1. Изменить РПУД  одним из способов:</a:t>
            </a:r>
            <a:endParaRPr lang="ru-RU" sz="2000" b="1" i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  <a:p>
            <a:pPr marL="457200" indent="-457200"/>
            <a:r>
              <a:rPr lang="ru-RU" sz="16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1.1. Изменения вносятся в РПУД, зарегистрированные в УМУ</a:t>
            </a:r>
          </a:p>
          <a:p>
            <a:pPr marL="457200" indent="-457200"/>
            <a:r>
              <a:rPr lang="ru-RU" sz="16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1.2. Заполняется  новый шаблон РПУД  с использованием  зарегистрированных рабочих программ дисциплин и практик</a:t>
            </a:r>
          </a:p>
          <a:p>
            <a:pPr algn="ctr"/>
            <a:r>
              <a:rPr lang="ru-RU" sz="24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Алгоритм внесения изменений в РПУД </a:t>
            </a:r>
            <a:endParaRPr lang="ru-RU" sz="2400" b="1" i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F03C7F-B317-4BCE-8093-F99AA29D15B1}" type="datetime1">
              <a:rPr lang="ru-RU" smtClean="0"/>
              <a:pPr/>
              <a:t>17.09.2014</a:t>
            </a:fld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4CF9A-7119-4227-9EF6-6BBD0F5CDB60}" type="slidenum">
              <a:rPr lang="ru-RU" smtClean="0"/>
              <a:pPr/>
              <a:t>18</a:t>
            </a:fld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4000496" y="3143248"/>
            <a:ext cx="1143008" cy="357190"/>
          </a:xfrm>
          <a:prstGeom prst="ellipse">
            <a:avLst/>
          </a:prstGeom>
          <a:noFill/>
          <a:ln w="38100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3" name="Прямая со стрелкой 12"/>
          <p:cNvCxnSpPr/>
          <p:nvPr/>
        </p:nvCxnSpPr>
        <p:spPr>
          <a:xfrm flipV="1">
            <a:off x="3643306" y="3429000"/>
            <a:ext cx="428628" cy="21431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357686" y="3571876"/>
            <a:ext cx="1143008" cy="571504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6" name="Прямая со стрелкой 15"/>
          <p:cNvCxnSpPr>
            <a:endCxn id="14" idx="2"/>
          </p:cNvCxnSpPr>
          <p:nvPr/>
        </p:nvCxnSpPr>
        <p:spPr>
          <a:xfrm flipV="1">
            <a:off x="3786182" y="3857628"/>
            <a:ext cx="571504" cy="28575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Овал 16"/>
          <p:cNvSpPr/>
          <p:nvPr/>
        </p:nvSpPr>
        <p:spPr>
          <a:xfrm>
            <a:off x="3286116" y="4714884"/>
            <a:ext cx="2428892" cy="35719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9" name="Прямая со стрелкой 18"/>
          <p:cNvCxnSpPr/>
          <p:nvPr/>
        </p:nvCxnSpPr>
        <p:spPr>
          <a:xfrm flipV="1">
            <a:off x="3357554" y="5072074"/>
            <a:ext cx="428628" cy="28575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Скругленный прямоугольник 21"/>
          <p:cNvSpPr/>
          <p:nvPr/>
        </p:nvSpPr>
        <p:spPr>
          <a:xfrm>
            <a:off x="6357950" y="3857628"/>
            <a:ext cx="2571768" cy="1071570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вал 2"/>
          <p:cNvSpPr/>
          <p:nvPr/>
        </p:nvSpPr>
        <p:spPr>
          <a:xfrm>
            <a:off x="6563714" y="3392141"/>
            <a:ext cx="2160240" cy="288032"/>
          </a:xfrm>
          <a:prstGeom prst="ellipse">
            <a:avLst/>
          </a:prstGeom>
          <a:noFill/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496" y="0"/>
            <a:ext cx="9108504" cy="89255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Внести изменения  в раздел 3 </a:t>
            </a:r>
          </a:p>
          <a:p>
            <a:pPr algn="ctr"/>
            <a:r>
              <a:rPr lang="ru-RU" sz="20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Требования </a:t>
            </a:r>
            <a:r>
              <a:rPr lang="ru-RU" sz="2000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к результатам освоения учебной </a:t>
            </a:r>
            <a:r>
              <a:rPr lang="ru-RU" sz="20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дисциплины (</a:t>
            </a:r>
            <a:r>
              <a:rPr lang="ru-RU" sz="2000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модуля)</a:t>
            </a:r>
            <a:endParaRPr lang="ru-RU" sz="2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  <a:p>
            <a:endParaRPr lang="ru-RU" sz="1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Рисунок 4"/>
          <p:cNvPicPr/>
          <p:nvPr/>
        </p:nvPicPr>
        <p:blipFill>
          <a:blip r:embed="rId2"/>
          <a:srcRect l="68349" t="23501" r="11554" b="34728"/>
          <a:stretch>
            <a:fillRect/>
          </a:stretch>
        </p:blipFill>
        <p:spPr bwMode="auto">
          <a:xfrm>
            <a:off x="775020" y="1108838"/>
            <a:ext cx="7519826" cy="539180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bg2">
                <a:lumMod val="5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2A728-39ED-47BA-8DDA-BD5FC1C0BFA3}" type="datetime1">
              <a:rPr lang="ru-RU" smtClean="0"/>
              <a:pPr/>
              <a:t>17.09.2014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4CF9A-7119-4227-9EF6-6BBD0F5CDB60}" type="slidenum">
              <a:rPr lang="ru-RU" smtClean="0"/>
              <a:pPr/>
              <a:t>19</a:t>
            </a:fld>
            <a:endParaRPr lang="ru-RU"/>
          </a:p>
        </p:txBody>
      </p:sp>
      <p:cxnSp>
        <p:nvCxnSpPr>
          <p:cNvPr id="9" name="Прямая со стрелкой 8"/>
          <p:cNvCxnSpPr/>
          <p:nvPr/>
        </p:nvCxnSpPr>
        <p:spPr>
          <a:xfrm rot="5400000">
            <a:off x="5253043" y="1429515"/>
            <a:ext cx="642942" cy="15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 rot="5400000">
            <a:off x="5691483" y="3035297"/>
            <a:ext cx="642942" cy="15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 rot="5400000">
            <a:off x="5595738" y="4464057"/>
            <a:ext cx="500066" cy="15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2" name="Скругленный прямоугольник 11"/>
          <p:cNvSpPr/>
          <p:nvPr/>
        </p:nvSpPr>
        <p:spPr>
          <a:xfrm>
            <a:off x="1214414" y="1589471"/>
            <a:ext cx="214314" cy="1214446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1178695" y="3107529"/>
            <a:ext cx="285752" cy="1214446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1204867" y="4657743"/>
            <a:ext cx="214314" cy="928694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9" name="Прямая со стрелкой 18"/>
          <p:cNvCxnSpPr>
            <a:endCxn id="12" idx="1"/>
          </p:cNvCxnSpPr>
          <p:nvPr/>
        </p:nvCxnSpPr>
        <p:spPr>
          <a:xfrm flipV="1">
            <a:off x="857224" y="2196694"/>
            <a:ext cx="357190" cy="17859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flipV="1">
            <a:off x="857224" y="3571876"/>
            <a:ext cx="357190" cy="14287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>
            <a:endCxn id="16" idx="1"/>
          </p:cNvCxnSpPr>
          <p:nvPr/>
        </p:nvCxnSpPr>
        <p:spPr>
          <a:xfrm flipV="1">
            <a:off x="847677" y="5122090"/>
            <a:ext cx="357190" cy="17859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DA2C6-209F-4DBD-AAA2-29D11B0541F4}" type="datetime1">
              <a:rPr lang="ru-RU" smtClean="0"/>
              <a:pPr/>
              <a:t>17.09.2014</a:t>
            </a:fld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4CF9A-7119-4227-9EF6-6BBD0F5CDB60}" type="slidenum">
              <a:rPr lang="ru-RU" smtClean="0"/>
              <a:pPr/>
              <a:t>2</a:t>
            </a:fld>
            <a:endParaRPr lang="ru-RU"/>
          </a:p>
        </p:txBody>
      </p:sp>
      <p:graphicFrame>
        <p:nvGraphicFramePr>
          <p:cNvPr id="10" name="Схема 9"/>
          <p:cNvGraphicFramePr/>
          <p:nvPr/>
        </p:nvGraphicFramePr>
        <p:xfrm>
          <a:off x="571472" y="857232"/>
          <a:ext cx="8286808" cy="55721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642910" y="142852"/>
            <a:ext cx="7858180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НОРМАТИВНАЯ  БАЗА</a:t>
            </a:r>
            <a:endParaRPr lang="ru-RU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Стрелка вправо 21"/>
          <p:cNvSpPr/>
          <p:nvPr/>
        </p:nvSpPr>
        <p:spPr>
          <a:xfrm>
            <a:off x="3857620" y="4572008"/>
            <a:ext cx="928694" cy="214314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endParaRPr lang="ru-RU"/>
          </a:p>
        </p:txBody>
      </p:sp>
      <p:sp>
        <p:nvSpPr>
          <p:cNvPr id="24" name="Овал 23"/>
          <p:cNvSpPr/>
          <p:nvPr/>
        </p:nvSpPr>
        <p:spPr>
          <a:xfrm>
            <a:off x="4786314" y="4929198"/>
            <a:ext cx="1285884" cy="64294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трелка вправо 24"/>
          <p:cNvSpPr/>
          <p:nvPr/>
        </p:nvSpPr>
        <p:spPr>
          <a:xfrm>
            <a:off x="3857620" y="5214950"/>
            <a:ext cx="928694" cy="2143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Овал 25"/>
          <p:cNvSpPr/>
          <p:nvPr/>
        </p:nvSpPr>
        <p:spPr>
          <a:xfrm>
            <a:off x="4786314" y="4286256"/>
            <a:ext cx="1285884" cy="571504"/>
          </a:xfrm>
          <a:prstGeom prst="ellipse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1043608" y="4786322"/>
            <a:ext cx="1008112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6372200" y="3933056"/>
            <a:ext cx="1728192" cy="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7334544" y="4077072"/>
            <a:ext cx="1368152" cy="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14" name="Рисунок 13"/>
          <p:cNvPicPr/>
          <p:nvPr/>
        </p:nvPicPr>
        <p:blipFill>
          <a:blip r:embed="rId7"/>
          <a:srcRect l="9583" t="32134" r="69879" b="56044"/>
          <a:stretch>
            <a:fillRect/>
          </a:stretch>
        </p:blipFill>
        <p:spPr bwMode="auto">
          <a:xfrm>
            <a:off x="571472" y="3143248"/>
            <a:ext cx="3214710" cy="1071570"/>
          </a:xfrm>
          <a:prstGeom prst="rect">
            <a:avLst/>
          </a:prstGeom>
          <a:noFill/>
          <a:ln w="38100">
            <a:solidFill>
              <a:schemeClr val="bg2">
                <a:lumMod val="50000"/>
              </a:schemeClr>
            </a:solidFill>
            <a:miter lim="800000"/>
            <a:headEnd/>
            <a:tailEnd/>
          </a:ln>
        </p:spPr>
      </p:pic>
      <p:cxnSp>
        <p:nvCxnSpPr>
          <p:cNvPr id="16" name="Прямая соединительная линия 15"/>
          <p:cNvCxnSpPr/>
          <p:nvPr/>
        </p:nvCxnSpPr>
        <p:spPr>
          <a:xfrm>
            <a:off x="2143108" y="3357562"/>
            <a:ext cx="1500198" cy="1588"/>
          </a:xfrm>
          <a:prstGeom prst="line">
            <a:avLst/>
          </a:prstGeom>
          <a:ln w="28575"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>
            <a:off x="928662" y="3500438"/>
            <a:ext cx="571504" cy="1588"/>
          </a:xfrm>
          <a:prstGeom prst="line">
            <a:avLst/>
          </a:prstGeom>
          <a:ln w="28575"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/>
          <p:nvPr/>
        </p:nvPicPr>
        <p:blipFill>
          <a:blip r:embed="rId2"/>
          <a:srcRect l="69031" t="24108" r="10018" b="30343"/>
          <a:stretch>
            <a:fillRect/>
          </a:stretch>
        </p:blipFill>
        <p:spPr bwMode="auto">
          <a:xfrm>
            <a:off x="483219" y="1052736"/>
            <a:ext cx="8033546" cy="507209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bg2">
                <a:lumMod val="5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683568" y="0"/>
            <a:ext cx="7632848" cy="89255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Внести изменения  в пункт 4.2. </a:t>
            </a:r>
          </a:p>
          <a:p>
            <a:pPr algn="ctr"/>
            <a:r>
              <a:rPr lang="ru-RU" sz="20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Распределение </a:t>
            </a:r>
            <a:r>
              <a:rPr lang="ru-RU" sz="2000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часов по семестрам и видам занятий</a:t>
            </a:r>
          </a:p>
          <a:p>
            <a:endParaRPr lang="ru-RU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592B1-20B4-48F1-837E-6076071DCAE1}" type="datetime1">
              <a:rPr lang="ru-RU" smtClean="0"/>
              <a:pPr/>
              <a:t>17.09.2014</a:t>
            </a:fld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4CF9A-7119-4227-9EF6-6BBD0F5CDB60}" type="slidenum">
              <a:rPr lang="ru-RU" smtClean="0"/>
              <a:pPr/>
              <a:t>20</a:t>
            </a:fld>
            <a:endParaRPr lang="ru-RU"/>
          </a:p>
        </p:txBody>
      </p:sp>
      <p:cxnSp>
        <p:nvCxnSpPr>
          <p:cNvPr id="8" name="Прямая со стрелкой 7"/>
          <p:cNvCxnSpPr/>
          <p:nvPr/>
        </p:nvCxnSpPr>
        <p:spPr>
          <a:xfrm rot="5400000">
            <a:off x="3494384" y="1445852"/>
            <a:ext cx="428628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>
            <a:off x="545252" y="2462999"/>
            <a:ext cx="714380" cy="15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1" name="Овал 10"/>
          <p:cNvSpPr/>
          <p:nvPr/>
        </p:nvSpPr>
        <p:spPr>
          <a:xfrm>
            <a:off x="1259632" y="2214554"/>
            <a:ext cx="428628" cy="500066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1991848" y="1619227"/>
            <a:ext cx="2786082" cy="285752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DA2C6-209F-4DBD-AAA2-29D11B0541F4}" type="datetime1">
              <a:rPr lang="ru-RU" smtClean="0">
                <a:solidFill>
                  <a:prstClr val="black"/>
                </a:solidFill>
              </a:rPr>
              <a:pPr/>
              <a:t>17.09.2014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4CF9A-7119-4227-9EF6-6BBD0F5CDB60}" type="slidenum">
              <a:rPr lang="ru-RU" smtClean="0">
                <a:solidFill>
                  <a:prstClr val="black"/>
                </a:solidFill>
              </a:rPr>
              <a:pPr/>
              <a:t>21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85720" y="142852"/>
            <a:ext cx="8460432" cy="33855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n w="1905"/>
                <a:gradFill>
                  <a:gsLst>
                    <a:gs pos="0">
                      <a:srgbClr val="7D3C4A">
                        <a:shade val="20000"/>
                        <a:satMod val="200000"/>
                      </a:srgbClr>
                    </a:gs>
                    <a:gs pos="78000">
                      <a:srgbClr val="7D3C4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D3C4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ТРЕБОВАНИЯ  ФГОС</a:t>
            </a:r>
            <a:endParaRPr lang="ru-RU" sz="1600" b="1" dirty="0">
              <a:ln w="1905"/>
              <a:gradFill>
                <a:gsLst>
                  <a:gs pos="0">
                    <a:srgbClr val="7D3C4A">
                      <a:shade val="20000"/>
                      <a:satMod val="200000"/>
                    </a:srgbClr>
                  </a:gs>
                  <a:gs pos="78000">
                    <a:srgbClr val="7D3C4A">
                      <a:tint val="90000"/>
                      <a:shade val="89000"/>
                      <a:satMod val="220000"/>
                    </a:srgbClr>
                  </a:gs>
                  <a:gs pos="100000">
                    <a:srgbClr val="7D3C4A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42844" y="642918"/>
            <a:ext cx="4143404" cy="3785652"/>
          </a:xfrm>
          <a:prstGeom prst="rect">
            <a:avLst/>
          </a:prstGeom>
          <a:ln w="381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Высшее </a:t>
            </a:r>
            <a:r>
              <a:rPr lang="ru-RU" sz="1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учебное заведение, реализующее ООП  подготовки  </a:t>
            </a:r>
            <a:r>
              <a:rPr lang="ru-RU" sz="1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специалиста (бакалавра, магистра), должно </a:t>
            </a:r>
            <a:r>
              <a:rPr lang="ru-RU" sz="1600" b="1" u="sng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располагать материально-технической базой</a:t>
            </a:r>
            <a:r>
              <a:rPr lang="ru-RU" sz="16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,</a:t>
            </a:r>
            <a:r>
              <a:rPr lang="ru-RU" sz="1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 обеспечивающей проведение </a:t>
            </a:r>
            <a:r>
              <a:rPr lang="ru-RU" sz="1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всех </a:t>
            </a:r>
            <a:r>
              <a:rPr lang="ru-RU" sz="1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видов дисциплинарной и </a:t>
            </a:r>
            <a:r>
              <a:rPr lang="ru-RU" sz="1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междисциплинарной </a:t>
            </a:r>
            <a:r>
              <a:rPr lang="ru-RU" sz="1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подготовки, лабораторной, </a:t>
            </a:r>
            <a:r>
              <a:rPr lang="ru-RU" sz="1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практической </a:t>
            </a:r>
            <a:r>
              <a:rPr lang="ru-RU" sz="1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и научно-исследовательской работы обучающихся, предусмотренных </a:t>
            </a:r>
            <a:r>
              <a:rPr lang="ru-RU" sz="1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учебным </a:t>
            </a:r>
            <a:r>
              <a:rPr lang="ru-RU" sz="1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планом вуза и соответствующей действующим санитарным и </a:t>
            </a:r>
            <a:r>
              <a:rPr lang="ru-RU" sz="1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противопожарным </a:t>
            </a:r>
            <a:r>
              <a:rPr lang="ru-RU" sz="1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правилам и нормам. </a:t>
            </a:r>
            <a:endParaRPr lang="ru-RU" sz="10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572000" y="928670"/>
            <a:ext cx="4357718" cy="4524315"/>
          </a:xfrm>
          <a:prstGeom prst="rect">
            <a:avLst/>
          </a:prstGeom>
          <a:ln w="38100"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Библиотечный фонд должен быть укомплектован печатными и (или) электронными изданиями основной учебной литературы</a:t>
            </a:r>
            <a:r>
              <a:rPr lang="ru-RU" sz="16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по дисциплинам базовой части всех циклов, изданными </a:t>
            </a:r>
            <a:r>
              <a:rPr lang="ru-RU" sz="1600" b="1" u="sng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за последние 10 лет </a:t>
            </a:r>
            <a:r>
              <a:rPr lang="ru-RU" sz="16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(для дисциплин базовой части гуманитарного, социального и экономического цикла  -  </a:t>
            </a:r>
            <a:r>
              <a:rPr lang="ru-RU" sz="1600" b="1" u="sng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за  последние  пять  лет),  </a:t>
            </a:r>
            <a:r>
              <a:rPr lang="ru-RU" sz="16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из</a:t>
            </a:r>
            <a:r>
              <a:rPr lang="ru-RU" sz="16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расчета </a:t>
            </a:r>
            <a:r>
              <a:rPr lang="ru-RU" sz="1600" b="1" u="sng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не менее 25 экземпляров таких изданий на каждые 100 обучающихся. </a:t>
            </a:r>
          </a:p>
          <a:p>
            <a:r>
              <a:rPr lang="ru-RU" sz="16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Фонд </a:t>
            </a:r>
            <a:r>
              <a:rPr lang="ru-RU" sz="1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дополнительной литературы</a:t>
            </a:r>
            <a:r>
              <a:rPr lang="ru-RU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помимо учебной должен включать </a:t>
            </a:r>
            <a:r>
              <a:rPr lang="ru-RU" sz="1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официальные</a:t>
            </a:r>
            <a:r>
              <a:rPr lang="ru-RU" sz="1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, </a:t>
            </a:r>
            <a:r>
              <a:rPr lang="ru-RU" sz="1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справочно-библиографические </a:t>
            </a:r>
            <a:r>
              <a:rPr lang="ru-RU" sz="1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и специализированные периодические </a:t>
            </a:r>
            <a:endParaRPr lang="ru-RU" sz="16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1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издания в расчете</a:t>
            </a:r>
            <a:r>
              <a:rPr lang="ru-RU" sz="16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u="sng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1-2</a:t>
            </a:r>
            <a:r>
              <a:rPr lang="ru-RU" sz="1600" b="1" u="sng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экземпляров </a:t>
            </a:r>
            <a:r>
              <a:rPr lang="ru-RU" sz="1600" b="1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на каждые 100 обучающихся.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42844" y="4572008"/>
            <a:ext cx="4143404" cy="2062103"/>
          </a:xfrm>
          <a:prstGeom prst="rect">
            <a:avLst/>
          </a:prstGeom>
          <a:ln w="38100"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u="sng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Научно-исследовательская работа является обязательным разделом ООП </a:t>
            </a:r>
            <a:r>
              <a:rPr lang="ru-RU" sz="1600" b="1" u="sng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подготовки специалиста </a:t>
            </a:r>
            <a:r>
              <a:rPr lang="ru-RU" sz="16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 </a:t>
            </a:r>
          </a:p>
          <a:p>
            <a:r>
              <a:rPr lang="ru-RU" sz="1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Она </a:t>
            </a:r>
            <a:r>
              <a:rPr lang="ru-RU" sz="1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направлена на комплексное формирование </a:t>
            </a:r>
            <a:r>
              <a:rPr lang="ru-RU" sz="1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общекультурных </a:t>
            </a:r>
            <a:r>
              <a:rPr lang="ru-RU" sz="1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и профессиональных компетенций в соответствии с требованиями </a:t>
            </a:r>
            <a:r>
              <a:rPr lang="ru-RU" sz="1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ФГОС </a:t>
            </a:r>
            <a:r>
              <a:rPr lang="ru-RU" sz="1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ВПО. </a:t>
            </a:r>
            <a:endParaRPr lang="ru-RU" sz="16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04121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/>
          <p:nvPr/>
        </p:nvPicPr>
        <p:blipFill>
          <a:blip r:embed="rId2"/>
          <a:srcRect l="68085" t="24763" r="7293" b="36744"/>
          <a:stretch>
            <a:fillRect/>
          </a:stretch>
        </p:blipFill>
        <p:spPr bwMode="auto">
          <a:xfrm>
            <a:off x="500034" y="1124744"/>
            <a:ext cx="8358246" cy="507209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bg2">
                <a:lumMod val="5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179512" y="0"/>
            <a:ext cx="8568952" cy="89255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Внести изменения  в раздел 6 </a:t>
            </a:r>
          </a:p>
          <a:p>
            <a:pPr algn="ctr"/>
            <a:r>
              <a:rPr lang="ru-RU" sz="2000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Материально-техническое обеспечение дисциплины (модуля)</a:t>
            </a:r>
          </a:p>
          <a:p>
            <a:endParaRPr lang="ru-RU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1FFE7-E431-48E3-BEA9-2FE2FF0F33DF}" type="datetime1">
              <a:rPr lang="ru-RU" smtClean="0"/>
              <a:pPr/>
              <a:t>17.09.2014</a:t>
            </a:fld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4CF9A-7119-4227-9EF6-6BBD0F5CDB60}" type="slidenum">
              <a:rPr lang="ru-RU" smtClean="0"/>
              <a:pPr/>
              <a:t>22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928662" y="1285860"/>
          <a:ext cx="7286675" cy="4677227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1071570"/>
                <a:gridCol w="2703653"/>
                <a:gridCol w="1994769"/>
                <a:gridCol w="1516683"/>
              </a:tblGrid>
              <a:tr h="59826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/>
                        <a:t>№</a:t>
                      </a:r>
                      <a:endParaRPr lang="ru-RU" sz="900" dirty="0"/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err="1"/>
                        <a:t>п</a:t>
                      </a:r>
                      <a:r>
                        <a:rPr lang="ru-RU" sz="800" dirty="0"/>
                        <a:t>/</a:t>
                      </a:r>
                      <a:r>
                        <a:rPr lang="ru-RU" sz="800" dirty="0" err="1"/>
                        <a:t>п</a:t>
                      </a: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216" marR="5521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/>
                        <a:t>Виды учебных </a:t>
                      </a:r>
                      <a:endParaRPr lang="ru-RU" sz="900" dirty="0"/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/>
                        <a:t>мероприятий</a:t>
                      </a:r>
                      <a:endParaRPr lang="ru-RU" sz="900" dirty="0"/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/>
                        <a:t>(указываются мероприятия согласно учебному плану)</a:t>
                      </a: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216" marR="5521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/>
                        <a:t>Наименование учебных</a:t>
                      </a:r>
                      <a:endParaRPr lang="ru-RU" sz="900" dirty="0"/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/>
                        <a:t>мероприятий</a:t>
                      </a: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216" marR="5521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/>
                        <a:t>Максимальное</a:t>
                      </a:r>
                      <a:endParaRPr lang="ru-RU" sz="900" dirty="0"/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/>
                        <a:t>количество баллов за</a:t>
                      </a:r>
                      <a:endParaRPr lang="ru-RU" sz="900" dirty="0"/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/>
                        <a:t>мероприятие*</a:t>
                      </a: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216" marR="55216" marT="0" marB="0" anchor="ctr"/>
                </a:tc>
              </a:tr>
              <a:tr h="149566"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/>
                        <a:t>Номер семестра</a:t>
                      </a: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216" marR="55216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67176">
                <a:tc row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/>
                        <a:t>1</a:t>
                      </a: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216" marR="55216" marT="0" marB="0"/>
                </a:tc>
                <a:tc rowSpan="4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/>
                        <a:t>Посещение лекционных занятий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 dirty="0"/>
                        <a:t>(по усмотрению преподавателя, баллы могут начисляться за весь курс лекций)</a:t>
                      </a:r>
                      <a:endParaRPr lang="ru-RU" sz="800" dirty="0">
                        <a:latin typeface="Calibri"/>
                        <a:cs typeface="Times New Roman"/>
                      </a:endParaRPr>
                    </a:p>
                  </a:txBody>
                  <a:tcPr marL="55216" marR="5521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/>
                        <a:t>Лекция №1</a:t>
                      </a: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216" marR="5521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216" marR="55216" marT="0" marB="0"/>
                </a:tc>
              </a:tr>
              <a:tr h="17472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/>
                        <a:t>Лекция №2</a:t>
                      </a: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216" marR="5521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216" marR="55216" marT="0" marB="0"/>
                </a:tc>
              </a:tr>
              <a:tr h="16717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/>
                        <a:t>…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216" marR="5521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216" marR="55216" marT="0" marB="0"/>
                </a:tc>
              </a:tr>
              <a:tr h="38439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/>
                        <a:t>Лекция №</a:t>
                      </a:r>
                      <a:r>
                        <a:rPr lang="en-US" sz="900"/>
                        <a:t>n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216" marR="5521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216" marR="55216" marT="0" marB="0"/>
                </a:tc>
              </a:tr>
              <a:tr h="180551">
                <a:tc row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/>
                        <a:t>2</a:t>
                      </a: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216" marR="55216" marT="0" marB="0"/>
                </a:tc>
                <a:tc rowSpan="4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/>
                        <a:t>Выполнение и защита лабораторных работ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216" marR="5521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/>
                        <a:t>Лабораторная работа №1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216" marR="5521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216" marR="55216" marT="0" marB="0"/>
                </a:tc>
              </a:tr>
              <a:tr h="16717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/>
                        <a:t>Лабораторная работа №2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216" marR="5521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216" marR="55216" marT="0" marB="0"/>
                </a:tc>
              </a:tr>
              <a:tr h="18055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/>
                        <a:t>…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216" marR="5521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216" marR="55216" marT="0" marB="0"/>
                </a:tc>
              </a:tr>
              <a:tr h="16717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/>
                        <a:t>Лабораторная работа №</a:t>
                      </a:r>
                      <a:r>
                        <a:rPr lang="en-US" sz="900"/>
                        <a:t>n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216" marR="5521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216" marR="55216" marT="0" marB="0"/>
                </a:tc>
              </a:tr>
              <a:tr h="167176">
                <a:tc row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/>
                        <a:t>3</a:t>
                      </a: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216" marR="55216" marT="0" marB="0"/>
                </a:tc>
                <a:tc rowSpan="4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/>
                        <a:t>Работа на практических занятиях, семинарах, коллоквиумах и т.п.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216" marR="5521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/>
                        <a:t>Практическое занятие №1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216" marR="5521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216" marR="55216" marT="0" marB="0"/>
                </a:tc>
              </a:tr>
              <a:tr h="16717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/>
                        <a:t>Практическое занятие №2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216" marR="5521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216" marR="55216" marT="0" marB="0"/>
                </a:tc>
              </a:tr>
              <a:tr h="16717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/>
                        <a:t>…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216" marR="5521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216" marR="55216" marT="0" marB="0"/>
                </a:tc>
              </a:tr>
              <a:tr h="16717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/>
                        <a:t>Практическое занятие №</a:t>
                      </a:r>
                      <a:r>
                        <a:rPr lang="en-US" sz="900"/>
                        <a:t>n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216" marR="5521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216" marR="55216" marT="0" marB="0"/>
                </a:tc>
              </a:tr>
              <a:tr h="16717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5216" marR="5521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/>
                        <a:t>Контрольные мероприятия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216" marR="5521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216" marR="5521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216" marR="55216" marT="0" marB="0"/>
                </a:tc>
              </a:tr>
              <a:tr h="334351"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/>
                        <a:t>4</a:t>
                      </a: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216" marR="55216" marT="0" marB="0"/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/>
                        <a:t>Самостоятельная работа студента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216" marR="5521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/>
                        <a:t>Выполнение и защита РГР, ГР, ККР, ТР, КРЗ 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216" marR="5521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216" marR="55216" marT="0" marB="0"/>
                </a:tc>
              </a:tr>
              <a:tr h="16717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/>
                        <a:t>Подготовка реферата 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216" marR="5521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216" marR="55216" marT="0" marB="0"/>
                </a:tc>
              </a:tr>
              <a:tr h="16717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/>
                        <a:t>…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216" marR="5521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216" marR="55216" marT="0" marB="0"/>
                </a:tc>
              </a:tr>
              <a:tr h="167176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/>
                        <a:t>5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216" marR="55216" marT="0" marB="0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/>
                        <a:t>Рубежный контроль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216" marR="5521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/>
                        <a:t>Первый рубежный контроль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216" marR="5521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/>
                        <a:t>30</a:t>
                      </a: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216" marR="55216" marT="0" marB="0"/>
                </a:tc>
              </a:tr>
              <a:tr h="16717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/>
                        <a:t>Второй рубежный контроль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216" marR="5521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/>
                        <a:t>30</a:t>
                      </a: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216" marR="55216" marT="0" marB="0"/>
                </a:tc>
              </a:tr>
              <a:tr h="33435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/>
                        <a:t>6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216" marR="5521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/>
                        <a:t>Промежуточная аттестация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216" marR="5521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/>
                        <a:t>Экзамен (зачет, дифференцированный зачет)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216" marR="5521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/>
                        <a:t>40 (100**)</a:t>
                      </a: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216" marR="55216" marT="0" marB="0"/>
                </a:tc>
              </a:tr>
              <a:tr h="16717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/>
                        <a:t>7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216" marR="5521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/>
                        <a:t>Выполнение КР(КП)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216" marR="5521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/>
                        <a:t>Защита КР(КП)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216" marR="5521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/>
                        <a:t>100</a:t>
                      </a: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216" marR="55216" marT="0" marB="0"/>
                </a:tc>
              </a:tr>
            </a:tbl>
          </a:graphicData>
        </a:graphic>
      </p:graphicFrame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-300171" y="928670"/>
            <a:ext cx="9444171" cy="492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455469" tIns="76176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1" u="none" strike="noStrike" normalizeH="0" baseline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Пункт 7.2. С</a:t>
            </a:r>
            <a:r>
              <a:rPr kumimoji="0" lang="ru-RU" sz="1600" b="1" i="1" u="none" strike="noStrike" normalizeH="0" baseline="0" dirty="0" smtClean="0" bmk="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истема оценки достижений обучающегося по дисциплине (модулю)</a:t>
            </a:r>
            <a:endParaRPr kumimoji="0" lang="ru-RU" sz="1600" b="1" i="1" u="none" strike="noStrike" normalizeH="0" baseline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286116" y="6072206"/>
            <a:ext cx="585788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492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1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* Максимальная сумма баллов по пунктам 1-4 таблицы должна равняться 60</a:t>
            </a: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 indent="4492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1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** В случае отказа обучающегося от результатов </a:t>
            </a:r>
            <a:r>
              <a:rPr kumimoji="0" lang="en-US" sz="11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1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рубежного</a:t>
            </a:r>
            <a:r>
              <a:rPr kumimoji="0" lang="ru-RU" sz="1100" b="0" i="1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контроля</a:t>
            </a: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99592" y="5340"/>
            <a:ext cx="7416824" cy="92333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Внести изменения </a:t>
            </a:r>
            <a:r>
              <a:rPr lang="ru-RU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в</a:t>
            </a:r>
            <a:r>
              <a:rPr lang="ru-RU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 Раздел 7</a:t>
            </a:r>
          </a:p>
          <a:p>
            <a:pPr algn="ctr"/>
            <a:r>
              <a:rPr lang="ru-RU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Порядок проведения текущего контроля и промежуточных аттестаций. Шкалы </a:t>
            </a:r>
            <a:r>
              <a:rPr lang="ru-RU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оценок</a:t>
            </a:r>
            <a:endParaRPr lang="ru-RU" b="1" i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Дата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3B473-FBB4-4A02-8877-8CE69F2C8545}" type="datetime1">
              <a:rPr lang="ru-RU" smtClean="0"/>
              <a:pPr/>
              <a:t>17.09.2014</a:t>
            </a:fld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4CF9A-7119-4227-9EF6-6BBD0F5CDB60}" type="slidenum">
              <a:rPr lang="ru-RU" smtClean="0"/>
              <a:pPr/>
              <a:t>23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DA2C6-209F-4DBD-AAA2-29D11B0541F4}" type="datetime1">
              <a:rPr lang="ru-RU" smtClean="0">
                <a:solidFill>
                  <a:prstClr val="black"/>
                </a:solidFill>
              </a:rPr>
              <a:pPr/>
              <a:t>17.09.2014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4CF9A-7119-4227-9EF6-6BBD0F5CDB60}" type="slidenum">
              <a:rPr lang="ru-RU" smtClean="0">
                <a:solidFill>
                  <a:prstClr val="black"/>
                </a:solidFill>
              </a:rPr>
              <a:pPr/>
              <a:t>24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14348" y="1000108"/>
            <a:ext cx="7786742" cy="70788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n w="1905"/>
                <a:gradFill>
                  <a:gsLst>
                    <a:gs pos="0">
                      <a:srgbClr val="7D3C4A">
                        <a:shade val="20000"/>
                        <a:satMod val="200000"/>
                      </a:srgbClr>
                    </a:gs>
                    <a:gs pos="78000">
                      <a:srgbClr val="7D3C4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D3C4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VIII. Требования к оценке качества освоения основных образовательных программ подготовки специалиста </a:t>
            </a:r>
            <a:endParaRPr lang="ru-RU" sz="2000" b="1" dirty="0">
              <a:ln w="1905"/>
              <a:gradFill>
                <a:gsLst>
                  <a:gs pos="0">
                    <a:srgbClr val="7D3C4A">
                      <a:shade val="20000"/>
                      <a:satMod val="200000"/>
                    </a:srgbClr>
                  </a:gs>
                  <a:gs pos="78000">
                    <a:srgbClr val="7D3C4A">
                      <a:tint val="90000"/>
                      <a:shade val="89000"/>
                      <a:satMod val="220000"/>
                    </a:srgbClr>
                  </a:gs>
                  <a:gs pos="100000">
                    <a:srgbClr val="7D3C4A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42910" y="4071942"/>
            <a:ext cx="7929618" cy="181588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600" b="1" dirty="0" smtClean="0">
                <a:ln w="1905"/>
                <a:gradFill>
                  <a:gsLst>
                    <a:gs pos="0">
                      <a:srgbClr val="7D3C4A">
                        <a:shade val="20000"/>
                        <a:satMod val="200000"/>
                      </a:srgbClr>
                    </a:gs>
                    <a:gs pos="78000">
                      <a:srgbClr val="7D3C4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D3C4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>
                <a:ln w="1905"/>
                <a:gradFill>
                  <a:gsLst>
                    <a:gs pos="0">
                      <a:srgbClr val="7D3C4A">
                        <a:shade val="20000"/>
                        <a:satMod val="200000"/>
                      </a:srgbClr>
                    </a:gs>
                    <a:gs pos="78000">
                      <a:srgbClr val="7D3C4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D3C4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Для аттестации обучающихся на соответствие их персональных достижений </a:t>
            </a:r>
            <a:r>
              <a:rPr lang="ru-RU" sz="1600" b="1" dirty="0" smtClean="0">
                <a:ln w="1905"/>
                <a:gradFill>
                  <a:gsLst>
                    <a:gs pos="0">
                      <a:srgbClr val="7D3C4A">
                        <a:shade val="20000"/>
                        <a:satMod val="200000"/>
                      </a:srgbClr>
                    </a:gs>
                    <a:gs pos="78000">
                      <a:srgbClr val="7D3C4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D3C4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поэтапным </a:t>
            </a:r>
            <a:r>
              <a:rPr lang="ru-RU" sz="1600" b="1" dirty="0">
                <a:ln w="1905"/>
                <a:gradFill>
                  <a:gsLst>
                    <a:gs pos="0">
                      <a:srgbClr val="7D3C4A">
                        <a:shade val="20000"/>
                        <a:satMod val="200000"/>
                      </a:srgbClr>
                    </a:gs>
                    <a:gs pos="78000">
                      <a:srgbClr val="7D3C4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D3C4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требованиям соответствующей ООП подготовки специалиста (текущий </a:t>
            </a:r>
            <a:r>
              <a:rPr lang="ru-RU" sz="1600" b="1" dirty="0" smtClean="0">
                <a:ln w="1905"/>
                <a:gradFill>
                  <a:gsLst>
                    <a:gs pos="0">
                      <a:srgbClr val="7D3C4A">
                        <a:shade val="20000"/>
                        <a:satMod val="200000"/>
                      </a:srgbClr>
                    </a:gs>
                    <a:gs pos="78000">
                      <a:srgbClr val="7D3C4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D3C4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контроль </a:t>
            </a:r>
            <a:r>
              <a:rPr lang="ru-RU" sz="1600" b="1" dirty="0">
                <a:ln w="1905"/>
                <a:gradFill>
                  <a:gsLst>
                    <a:gs pos="0">
                      <a:srgbClr val="7D3C4A">
                        <a:shade val="20000"/>
                        <a:satMod val="200000"/>
                      </a:srgbClr>
                    </a:gs>
                    <a:gs pos="78000">
                      <a:srgbClr val="7D3C4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D3C4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успеваемости и промежуточная аттестация) создаются фонды оценочных </a:t>
            </a:r>
            <a:r>
              <a:rPr lang="ru-RU" sz="1600" b="1" dirty="0" smtClean="0">
                <a:ln w="1905"/>
                <a:gradFill>
                  <a:gsLst>
                    <a:gs pos="0">
                      <a:srgbClr val="7D3C4A">
                        <a:shade val="20000"/>
                        <a:satMod val="200000"/>
                      </a:srgbClr>
                    </a:gs>
                    <a:gs pos="78000">
                      <a:srgbClr val="7D3C4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D3C4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средств</a:t>
            </a:r>
            <a:r>
              <a:rPr lang="ru-RU" sz="1600" b="1" dirty="0">
                <a:ln w="1905"/>
                <a:gradFill>
                  <a:gsLst>
                    <a:gs pos="0">
                      <a:srgbClr val="7D3C4A">
                        <a:shade val="20000"/>
                        <a:satMod val="200000"/>
                      </a:srgbClr>
                    </a:gs>
                    <a:gs pos="78000">
                      <a:srgbClr val="7D3C4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D3C4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, включающие типовые задания, контрольные работы, тесты и методы </a:t>
            </a:r>
            <a:r>
              <a:rPr lang="ru-RU" sz="1600" b="1" dirty="0" smtClean="0">
                <a:ln w="1905"/>
                <a:gradFill>
                  <a:gsLst>
                    <a:gs pos="0">
                      <a:srgbClr val="7D3C4A">
                        <a:shade val="20000"/>
                        <a:satMod val="200000"/>
                      </a:srgbClr>
                    </a:gs>
                    <a:gs pos="78000">
                      <a:srgbClr val="7D3C4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D3C4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контроля</a:t>
            </a:r>
            <a:r>
              <a:rPr lang="ru-RU" sz="1600" b="1" dirty="0">
                <a:ln w="1905"/>
                <a:gradFill>
                  <a:gsLst>
                    <a:gs pos="0">
                      <a:srgbClr val="7D3C4A">
                        <a:shade val="20000"/>
                        <a:satMod val="200000"/>
                      </a:srgbClr>
                    </a:gs>
                    <a:gs pos="78000">
                      <a:srgbClr val="7D3C4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D3C4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,  позволяющие </a:t>
            </a:r>
            <a:r>
              <a:rPr lang="ru-RU" sz="16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оценить знания, умения и уровень приобретенных </a:t>
            </a:r>
            <a:r>
              <a:rPr lang="ru-RU" sz="16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компетенций</a:t>
            </a:r>
            <a:r>
              <a:rPr lang="ru-RU" sz="16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. </a:t>
            </a:r>
            <a:r>
              <a:rPr lang="ru-RU" sz="1600" b="1" dirty="0">
                <a:ln w="1905"/>
                <a:gradFill>
                  <a:gsLst>
                    <a:gs pos="0">
                      <a:srgbClr val="7D3C4A">
                        <a:shade val="20000"/>
                        <a:satMod val="200000"/>
                      </a:srgbClr>
                    </a:gs>
                    <a:gs pos="78000">
                      <a:srgbClr val="7D3C4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D3C4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Фонды оценочных средств разрабатываются и утверждаются вузом. </a:t>
            </a: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928662" y="5572140"/>
            <a:ext cx="6572296" cy="1588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>
            <a:off x="714348" y="2285992"/>
            <a:ext cx="7786742" cy="120032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 smtClean="0"/>
              <a:t> </a:t>
            </a: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Оценка  качества  освоения  ООП  подготовки  специалиста  должна  включать  </a:t>
            </a:r>
            <a:r>
              <a:rPr lang="ru-RU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текущий контроль  успеваемости,  промежуточную  аттестацию</a:t>
            </a: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  обучающихся  и  </a:t>
            </a:r>
            <a:r>
              <a:rPr lang="ru-RU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итоговую  государственную  аттестацию выпускников.</a:t>
            </a:r>
            <a:endParaRPr lang="ru-RU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3000364" y="2857496"/>
            <a:ext cx="4000528" cy="1588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857224" y="3143248"/>
            <a:ext cx="3214710" cy="1588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6215074" y="3143248"/>
            <a:ext cx="1214446" cy="1588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785786" y="3429000"/>
            <a:ext cx="5143536" cy="1588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857356" y="285728"/>
            <a:ext cx="5715040" cy="40011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ТРЕБОВАНИЯ ФГОС</a:t>
            </a:r>
            <a:endParaRPr lang="ru-RU" sz="2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06212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7901733"/>
              </p:ext>
            </p:extLst>
          </p:nvPr>
        </p:nvGraphicFramePr>
        <p:xfrm>
          <a:off x="626861" y="1133677"/>
          <a:ext cx="8001056" cy="5143533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1429010"/>
                <a:gridCol w="1709667"/>
                <a:gridCol w="1709667"/>
                <a:gridCol w="1576356"/>
                <a:gridCol w="1576356"/>
              </a:tblGrid>
              <a:tr h="117616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/>
                        <a:t>Код формируемой компетенции (элементов компетенции)</a:t>
                      </a: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319" marR="573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/>
                        <a:t>Коды знаний, умений, навыков, необходимых для формирования компетенции (в соответствии с п.3)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319" marR="573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/>
                        <a:t>Вид </a:t>
                      </a:r>
                      <a:r>
                        <a:rPr lang="ru-RU" sz="800" dirty="0" smtClean="0"/>
                        <a:t>контрольного </a:t>
                      </a:r>
                      <a:r>
                        <a:rPr lang="ru-RU" sz="800" dirty="0"/>
                        <a:t>мероприятия для каждого результата обучения</a:t>
                      </a: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319" marR="573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/>
                        <a:t>Форма контрольного задания</a:t>
                      </a: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319" marR="573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/>
                        <a:t>№№ контрольных заданий из фонда оценочных средств</a:t>
                      </a: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319" marR="57319" marT="0" marB="0"/>
                </a:tc>
              </a:tr>
              <a:tr h="2069936">
                <a:tc rowSpan="5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/>
                        <a:t>ОК-1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319" marR="57319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/>
                        <a:t>знание №1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319" marR="57319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/>
                        <a:t>- защита ЛР №1, 3, 6…;</a:t>
                      </a:r>
                      <a:endParaRPr lang="ru-RU" sz="900" dirty="0"/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/>
                        <a:t>- 1-ый рубежный контроль;</a:t>
                      </a:r>
                      <a:endParaRPr lang="ru-RU" sz="900" dirty="0"/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/>
                        <a:t>- 2-ой рубежный контроль;</a:t>
                      </a:r>
                      <a:endParaRPr lang="ru-RU" sz="900" dirty="0"/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/>
                        <a:t>- промежуточная  аттестация;</a:t>
                      </a:r>
                      <a:endParaRPr lang="ru-RU" sz="900" dirty="0"/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/>
                        <a:t>- защита КП (КР);</a:t>
                      </a:r>
                      <a:endParaRPr lang="ru-RU" sz="900" dirty="0"/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/>
                        <a:t>- отчет по практике и т.д.</a:t>
                      </a: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319" marR="5731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/>
                        <a:t>- тестирование;</a:t>
                      </a:r>
                      <a:endParaRPr lang="ru-RU" sz="900"/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/>
                        <a:t>- решение задач;</a:t>
                      </a:r>
                      <a:endParaRPr lang="ru-RU" sz="900"/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/>
                        <a:t>-выполнение графических заданий;</a:t>
                      </a:r>
                      <a:endParaRPr lang="ru-RU" sz="900"/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/>
                        <a:t>-решение кейсов;</a:t>
                      </a:r>
                      <a:endParaRPr lang="ru-RU" sz="900"/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/>
                        <a:t>- собеседование;</a:t>
                      </a:r>
                      <a:endParaRPr lang="ru-RU" sz="900"/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/>
                        <a:t>- презентации</a:t>
                      </a:r>
                      <a:endParaRPr lang="ru-RU" sz="900"/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/>
                        <a:t>и т.д.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319" marR="5731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/>
                        <a:t>- задания (вопросы) №№ 1-3, 7,10 из каждого варианта для проведения промежуточной аттестации;</a:t>
                      </a:r>
                      <a:endParaRPr lang="ru-RU" sz="900" dirty="0"/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/>
                        <a:t>- задания (вопросы) №№ 1-7, 9-15 из каждого варианта для проведения 1го рубежного контроля</a:t>
                      </a: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319" marR="57319" marT="0" marB="0"/>
                </a:tc>
              </a:tr>
              <a:tr h="34498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/>
                        <a:t>знание №4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319" marR="57319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/>
                        <a:t>Защита…, аттестация… и т.д.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319" marR="5731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/>
                        <a:t>Решение…, выполнение… и т.д.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319" marR="57319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/>
                        <a:t>Задания (вопросы) №№…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319" marR="57319" marT="0" marB="0" anchor="ctr"/>
                </a:tc>
              </a:tr>
              <a:tr h="17249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/>
                        <a:t>умение №2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319" marR="573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/>
                        <a:t>…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319" marR="5731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/>
                        <a:t>…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319" marR="5731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/>
                        <a:t>…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319" marR="57319" marT="0" marB="0" anchor="ctr"/>
                </a:tc>
              </a:tr>
              <a:tr h="17249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/>
                        <a:t>умение №5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319" marR="573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/>
                        <a:t>…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319" marR="5731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/>
                        <a:t>…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319" marR="5731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/>
                        <a:t>…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319" marR="57319" marT="0" marB="0" anchor="ctr"/>
                </a:tc>
              </a:tr>
              <a:tr h="17249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/>
                        <a:t>…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319" marR="573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/>
                        <a:t>…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319" marR="5731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/>
                        <a:t>…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319" marR="5731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/>
                        <a:t>…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319" marR="57319" marT="0" marB="0" anchor="ctr"/>
                </a:tc>
              </a:tr>
              <a:tr h="172494"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/>
                        <a:t>ОК-2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319" marR="57319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/>
                        <a:t>знание №№2-4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319" marR="573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/>
                        <a:t>…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319" marR="5731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/>
                        <a:t>…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319" marR="5731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/>
                        <a:t>…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319" marR="57319" marT="0" marB="0" anchor="ctr"/>
                </a:tc>
              </a:tr>
              <a:tr h="17249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/>
                        <a:t>умение №№1,3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319" marR="573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/>
                        <a:t>…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319" marR="5731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/>
                        <a:t>…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319" marR="5731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/>
                        <a:t>…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319" marR="57319" marT="0" marB="0" anchor="ctr"/>
                </a:tc>
              </a:tr>
              <a:tr h="17249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/>
                        <a:t>навыки №№1,4,6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319" marR="573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/>
                        <a:t>…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319" marR="5731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/>
                        <a:t>…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319" marR="5731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/>
                        <a:t>…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319" marR="57319" marT="0" marB="0" anchor="ctr"/>
                </a:tc>
              </a:tr>
              <a:tr h="17249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/>
                        <a:t>…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319" marR="5731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/>
                        <a:t>…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319" marR="573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/>
                        <a:t>…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319" marR="5731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/>
                        <a:t>…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319" marR="5731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/>
                        <a:t>…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319" marR="57319" marT="0" marB="0" anchor="ctr"/>
                </a:tc>
              </a:tr>
              <a:tr h="17249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/>
                        <a:t>ПК-7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319" marR="5731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/>
                        <a:t>…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319" marR="573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/>
                        <a:t>…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319" marR="5731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/>
                        <a:t>…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319" marR="5731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/>
                        <a:t>…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319" marR="57319" marT="0" marB="0" anchor="ctr"/>
                </a:tc>
              </a:tr>
              <a:tr h="17249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/>
                        <a:t>ППК-4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319" marR="5731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/>
                        <a:t>…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319" marR="573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/>
                        <a:t>…</a:t>
                      </a: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319" marR="5731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/>
                        <a:t>…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319" marR="5731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/>
                        <a:t>…</a:t>
                      </a: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319" marR="57319" marT="0" marB="0" anchor="ctr"/>
                </a:tc>
              </a:tr>
            </a:tbl>
          </a:graphicData>
        </a:graphic>
      </p:graphicFrame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F2965-DB92-408A-95EE-CB24D4F31C5E}" type="datetime1">
              <a:rPr lang="ru-RU" smtClean="0"/>
              <a:pPr/>
              <a:t>17.09.2014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4CF9A-7119-4227-9EF6-6BBD0F5CDB60}" type="slidenum">
              <a:rPr lang="ru-RU" smtClean="0"/>
              <a:pPr/>
              <a:t>25</a:t>
            </a:fld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571472" y="1142984"/>
            <a:ext cx="8001056" cy="514353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 w="76200">
                <a:solidFill>
                  <a:schemeClr val="accent1"/>
                </a:solidFill>
              </a:ln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57158" y="0"/>
            <a:ext cx="84296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Пункт 7.3. </a:t>
            </a:r>
            <a:r>
              <a:rPr lang="x-none" b="1" i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Система оценки компетенций или их элементов, сформированных у обучающихся в ходе освоения </a:t>
            </a:r>
            <a:endParaRPr lang="ru-RU" b="1" i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x-none" b="1" i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дисциплины (модуля)</a:t>
            </a:r>
            <a:r>
              <a:rPr lang="ru-RU" sz="1200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lang="ru-RU" sz="900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DA2C6-209F-4DBD-AAA2-29D11B0541F4}" type="datetime1">
              <a:rPr lang="ru-RU" smtClean="0"/>
              <a:pPr/>
              <a:t>17.09.2014</a:t>
            </a:fld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4CF9A-7119-4227-9EF6-6BBD0F5CDB60}" type="slidenum">
              <a:rPr lang="ru-RU" smtClean="0"/>
              <a:pPr/>
              <a:t>26</a:t>
            </a:fld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642910" y="500042"/>
            <a:ext cx="7858180" cy="92333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Изменить раздел 8.</a:t>
            </a:r>
          </a:p>
          <a:p>
            <a:pPr algn="ctr"/>
            <a:r>
              <a:rPr lang="ru-RU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Оценочные </a:t>
            </a:r>
            <a:r>
              <a:rPr lang="ru-RU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средства для текущего контроля успеваемости </a:t>
            </a:r>
            <a:endParaRPr lang="ru-RU" b="1" i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и </a:t>
            </a:r>
            <a:r>
              <a:rPr lang="ru-RU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промежуточных </a:t>
            </a:r>
            <a:r>
              <a:rPr lang="ru-RU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аттестаций</a:t>
            </a:r>
            <a:endParaRPr lang="ru-RU" dirty="0"/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714348" y="2000240"/>
            <a:ext cx="7858180" cy="83099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normalizeH="0" baseline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Фонд оценочных средств для текущего контроля успеваемости и </a:t>
            </a:r>
          </a:p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normalizeH="0" baseline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промежуточной аттестации обучающихся по дисциплине (модулю) </a:t>
            </a:r>
          </a:p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normalizeH="0" baseline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описан в приложении к рабочей программе учебной дисциплины (модуля).</a:t>
            </a:r>
            <a:r>
              <a:rPr kumimoji="0" lang="ru-RU" sz="1600" b="1" i="1" u="none" strike="noStrike" normalizeH="0" baseline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endParaRPr kumimoji="0" lang="ru-RU" sz="1600" b="1" i="0" u="none" strike="noStrike" normalizeH="0" baseline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785786" y="3714752"/>
            <a:ext cx="7786742" cy="1323439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normalizeH="0" baseline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Примеры оценочных средств для текущего контроля успеваемости</a:t>
            </a:r>
            <a:endParaRPr kumimoji="0" lang="ru-RU" sz="1600" b="1" i="0" u="none" strike="noStrike" normalizeH="0" baseline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1" u="none" strike="noStrike" normalizeH="0" baseline="0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(Приводятся 2-3 образца оценочных средств)</a:t>
            </a:r>
            <a:endParaRPr kumimoji="0" lang="ru-RU" sz="1600" b="1" i="0" u="none" strike="noStrike" normalizeH="0" baseline="0" dirty="0" smtClean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6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normalizeH="0" baseline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Примеры оценочных средств для промежуточных аттестаций</a:t>
            </a:r>
            <a:endParaRPr kumimoji="0" lang="ru-RU" sz="1600" b="1" i="0" u="none" strike="noStrike" normalizeH="0" baseline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1" u="none" strike="noStrike" normalizeH="0" baseline="0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(Приводятся 2-3 образца оценочных средств)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07319" y="0"/>
            <a:ext cx="7200800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Добавить Раздел 9 </a:t>
            </a:r>
          </a:p>
          <a:p>
            <a:pPr algn="ctr"/>
            <a:r>
              <a:rPr lang="ru-RU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Учебно-методическое </a:t>
            </a:r>
            <a:r>
              <a:rPr lang="ru-RU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обеспечение дисциплины (модуля</a:t>
            </a:r>
            <a:r>
              <a:rPr lang="ru-RU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)</a:t>
            </a:r>
            <a:endParaRPr lang="ru-RU" dirty="0"/>
          </a:p>
        </p:txBody>
      </p:sp>
      <p:pic>
        <p:nvPicPr>
          <p:cNvPr id="4" name="Рисунок 3"/>
          <p:cNvPicPr/>
          <p:nvPr/>
        </p:nvPicPr>
        <p:blipFill>
          <a:blip r:embed="rId2"/>
          <a:srcRect l="67371" t="27466" r="8051" b="25515"/>
          <a:stretch>
            <a:fillRect/>
          </a:stretch>
        </p:blipFill>
        <p:spPr bwMode="auto">
          <a:xfrm>
            <a:off x="500034" y="857232"/>
            <a:ext cx="8215370" cy="550072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bg2">
                <a:lumMod val="5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21C72-C9AD-45E9-A011-FB5BBA18881B}" type="datetime1">
              <a:rPr lang="ru-RU" smtClean="0"/>
              <a:pPr/>
              <a:t>17.09.2014</a:t>
            </a:fld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4CF9A-7119-4227-9EF6-6BBD0F5CDB60}" type="slidenum">
              <a:rPr lang="ru-RU" smtClean="0"/>
              <a:pPr/>
              <a:t>27</a:t>
            </a:fld>
            <a:endParaRPr lang="ru-RU"/>
          </a:p>
        </p:txBody>
      </p:sp>
      <p:cxnSp>
        <p:nvCxnSpPr>
          <p:cNvPr id="8" name="Прямая со стрелкой 7"/>
          <p:cNvCxnSpPr/>
          <p:nvPr/>
        </p:nvCxnSpPr>
        <p:spPr>
          <a:xfrm flipV="1">
            <a:off x="857224" y="3857628"/>
            <a:ext cx="785818" cy="28575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 flipV="1">
            <a:off x="857224" y="1714488"/>
            <a:ext cx="785818" cy="14287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xmlns="" val="99299047"/>
              </p:ext>
            </p:extLst>
          </p:nvPr>
        </p:nvGraphicFramePr>
        <p:xfrm>
          <a:off x="928662" y="428604"/>
          <a:ext cx="7215238" cy="57864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358CF-38BC-4B03-BFC6-4A8D3DDF6F8E}" type="datetime1">
              <a:rPr lang="ru-RU" smtClean="0"/>
              <a:pPr/>
              <a:t>17.09.2014</a:t>
            </a:fld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4CF9A-7119-4227-9EF6-6BBD0F5CDB60}" type="slidenum">
              <a:rPr lang="ru-RU" smtClean="0"/>
              <a:pPr/>
              <a:t>28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/>
          <a:srcRect l="4957" r="45055" b="4423"/>
          <a:stretch>
            <a:fillRect/>
          </a:stretch>
        </p:blipFill>
        <p:spPr bwMode="auto">
          <a:xfrm>
            <a:off x="357158" y="1214422"/>
            <a:ext cx="8501122" cy="507209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bg2">
                <a:lumMod val="5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785786" y="142852"/>
            <a:ext cx="7643866" cy="83099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РАЗМЕЩЕНИЕ УМКД В ИНТЕРНЕТ-ОБОЛОЧКЕ НА САЙТЕ ТулГУ</a:t>
            </a:r>
            <a:endParaRPr lang="ru-RU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" name="Прямая со стрелкой 4"/>
          <p:cNvCxnSpPr/>
          <p:nvPr/>
        </p:nvCxnSpPr>
        <p:spPr>
          <a:xfrm flipV="1">
            <a:off x="4572000" y="3429000"/>
            <a:ext cx="857256" cy="71438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6500826" y="3357562"/>
            <a:ext cx="1143008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 rot="5400000">
            <a:off x="6680215" y="2892421"/>
            <a:ext cx="785818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7E72D-733A-4A21-B920-A2D7DF08856F}" type="datetime1">
              <a:rPr lang="ru-RU" smtClean="0"/>
              <a:pPr/>
              <a:t>17.09.2014</a:t>
            </a:fld>
            <a:endParaRPr lang="ru-RU"/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4CF9A-7119-4227-9EF6-6BBD0F5CDB60}" type="slidenum">
              <a:rPr lang="ru-RU" smtClean="0"/>
              <a:pPr/>
              <a:t>29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DA2C6-209F-4DBD-AAA2-29D11B0541F4}" type="datetime1">
              <a:rPr lang="ru-RU" smtClean="0"/>
              <a:pPr/>
              <a:t>17.09.2014</a:t>
            </a:fld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4CF9A-7119-4227-9EF6-6BBD0F5CDB60}" type="slidenum">
              <a:rPr lang="ru-RU" smtClean="0"/>
              <a:pPr/>
              <a:t>3</a:t>
            </a:fld>
            <a:endParaRPr lang="ru-RU"/>
          </a:p>
        </p:txBody>
      </p:sp>
      <p:graphicFrame>
        <p:nvGraphicFramePr>
          <p:cNvPr id="4" name="Схема 3"/>
          <p:cNvGraphicFramePr/>
          <p:nvPr/>
        </p:nvGraphicFramePr>
        <p:xfrm>
          <a:off x="714348" y="785794"/>
          <a:ext cx="7715304" cy="55721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14348" y="142852"/>
            <a:ext cx="7715304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НОРМАТИВНАЯ  БАЗА</a:t>
            </a:r>
            <a:endParaRPr lang="ru-RU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/>
          <a:srcRect r="41516" b="6048"/>
          <a:stretch>
            <a:fillRect/>
          </a:stretch>
        </p:blipFill>
        <p:spPr bwMode="auto">
          <a:xfrm>
            <a:off x="285720" y="285728"/>
            <a:ext cx="8572528" cy="607223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bg2">
                <a:lumMod val="5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4" name="Прямая со стрелкой 3"/>
          <p:cNvCxnSpPr/>
          <p:nvPr/>
        </p:nvCxnSpPr>
        <p:spPr>
          <a:xfrm flipV="1">
            <a:off x="214282" y="3857628"/>
            <a:ext cx="857256" cy="50006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2C8D8-51FC-44DA-AA5D-3399D3ED8F72}" type="datetime1">
              <a:rPr lang="ru-RU" smtClean="0"/>
              <a:pPr/>
              <a:t>17.09.2014</a:t>
            </a:fld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4CF9A-7119-4227-9EF6-6BBD0F5CDB60}" type="slidenum">
              <a:rPr lang="ru-RU" smtClean="0"/>
              <a:pPr/>
              <a:t>30</a:t>
            </a:fld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1071538" y="3714752"/>
            <a:ext cx="714380" cy="214314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/>
          <a:srcRect r="41516" b="6855"/>
          <a:stretch>
            <a:fillRect/>
          </a:stretch>
        </p:blipFill>
        <p:spPr bwMode="auto">
          <a:xfrm>
            <a:off x="428596" y="357166"/>
            <a:ext cx="8429684" cy="592935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bg2">
                <a:lumMod val="5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BC5C9-3CBE-46CE-A8BE-83EFF6474C4B}" type="datetime1">
              <a:rPr lang="ru-RU" smtClean="0"/>
              <a:pPr/>
              <a:t>17.09.2014</a:t>
            </a:fld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4CF9A-7119-4227-9EF6-6BBD0F5CDB60}" type="slidenum">
              <a:rPr lang="ru-RU" smtClean="0"/>
              <a:pPr/>
              <a:t>31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/>
          <a:srcRect r="41516" b="4435"/>
          <a:stretch>
            <a:fillRect/>
          </a:stretch>
        </p:blipFill>
        <p:spPr bwMode="auto">
          <a:xfrm>
            <a:off x="428596" y="428604"/>
            <a:ext cx="8143932" cy="57150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bg2">
                <a:lumMod val="5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11" name="Прямая со стрелкой 10"/>
          <p:cNvCxnSpPr/>
          <p:nvPr/>
        </p:nvCxnSpPr>
        <p:spPr>
          <a:xfrm rot="10800000">
            <a:off x="1928794" y="2143116"/>
            <a:ext cx="71438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 rot="10800000">
            <a:off x="1714480" y="4214818"/>
            <a:ext cx="1143008" cy="1588"/>
          </a:xfrm>
          <a:prstGeom prst="straightConnector1">
            <a:avLst/>
          </a:prstGeom>
          <a:ln>
            <a:solidFill>
              <a:schemeClr val="bg2">
                <a:lumMod val="50000"/>
              </a:schemeClr>
            </a:solidFill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2225C-39E7-43FB-8EA0-D327794005A7}" type="datetime1">
              <a:rPr lang="ru-RU" smtClean="0"/>
              <a:pPr/>
              <a:t>17.09.2014</a:t>
            </a:fld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4CF9A-7119-4227-9EF6-6BBD0F5CDB60}" type="slidenum">
              <a:rPr lang="ru-RU" smtClean="0"/>
              <a:pPr/>
              <a:t>32</a:t>
            </a:fld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500034" y="3571876"/>
            <a:ext cx="1214446" cy="1143008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/>
          <p:nvPr/>
        </p:nvPicPr>
        <p:blipFill>
          <a:blip r:embed="rId2"/>
          <a:srcRect l="2002" t="6855" r="43285" b="6411"/>
          <a:stretch>
            <a:fillRect/>
          </a:stretch>
        </p:blipFill>
        <p:spPr bwMode="auto">
          <a:xfrm>
            <a:off x="285720" y="285728"/>
            <a:ext cx="8572528" cy="60007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bg2">
                <a:lumMod val="5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9" name="Прямая со стрелкой 8"/>
          <p:cNvCxnSpPr/>
          <p:nvPr/>
        </p:nvCxnSpPr>
        <p:spPr>
          <a:xfrm rot="5400000">
            <a:off x="500828" y="4856966"/>
            <a:ext cx="1000132" cy="15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3" name="Дата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CA84F-3C06-436D-A9B2-1FB6B8EA3073}" type="datetime1">
              <a:rPr lang="ru-RU" smtClean="0"/>
              <a:pPr/>
              <a:t>17.09.2014</a:t>
            </a:fld>
            <a:endParaRPr lang="ru-RU"/>
          </a:p>
        </p:txBody>
      </p:sp>
      <p:sp>
        <p:nvSpPr>
          <p:cNvPr id="14" name="Номер слайда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4CF9A-7119-4227-9EF6-6BBD0F5CDB60}" type="slidenum">
              <a:rPr lang="ru-RU" smtClean="0"/>
              <a:pPr/>
              <a:t>33</a:t>
            </a:fld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285720" y="5357826"/>
            <a:ext cx="1428760" cy="35719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/>
          <p:nvPr/>
        </p:nvPicPr>
        <p:blipFill>
          <a:blip r:embed="rId2"/>
          <a:srcRect l="2006" t="9274" r="42990" b="8371"/>
          <a:stretch>
            <a:fillRect/>
          </a:stretch>
        </p:blipFill>
        <p:spPr bwMode="auto">
          <a:xfrm>
            <a:off x="357158" y="428604"/>
            <a:ext cx="8429685" cy="578647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bg2">
                <a:lumMod val="5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5" name="Прямая со стрелкой 4"/>
          <p:cNvCxnSpPr/>
          <p:nvPr/>
        </p:nvCxnSpPr>
        <p:spPr>
          <a:xfrm rot="5400000">
            <a:off x="2179621" y="4178305"/>
            <a:ext cx="642942" cy="15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2500298" y="4500570"/>
            <a:ext cx="285752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1</a:t>
            </a:r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8" name="Прямая со стрелкой 7"/>
          <p:cNvCxnSpPr/>
          <p:nvPr/>
        </p:nvCxnSpPr>
        <p:spPr>
          <a:xfrm rot="5400000">
            <a:off x="3000364" y="4143380"/>
            <a:ext cx="857256" cy="15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428992" y="4786322"/>
            <a:ext cx="3357586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2 – двойной щелчок левой кнопкой мыши </a:t>
            </a:r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3" name="Прямая со стрелкой 12"/>
          <p:cNvCxnSpPr/>
          <p:nvPr/>
        </p:nvCxnSpPr>
        <p:spPr>
          <a:xfrm rot="5400000">
            <a:off x="5680083" y="3535363"/>
            <a:ext cx="928694" cy="15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286512" y="3571876"/>
            <a:ext cx="357190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3</a:t>
            </a:r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24EDE-EFF2-4AE3-A56E-712E57743F2F}" type="datetime1">
              <a:rPr lang="ru-RU" smtClean="0"/>
              <a:pPr/>
              <a:t>17.09.2014</a:t>
            </a:fld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4CF9A-7119-4227-9EF6-6BBD0F5CDB60}" type="slidenum">
              <a:rPr lang="ru-RU" smtClean="0"/>
              <a:pPr/>
              <a:t>34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/>
          <p:nvPr/>
        </p:nvPicPr>
        <p:blipFill>
          <a:blip r:embed="rId2"/>
          <a:srcRect r="43433" b="12843"/>
          <a:stretch>
            <a:fillRect/>
          </a:stretch>
        </p:blipFill>
        <p:spPr bwMode="auto">
          <a:xfrm>
            <a:off x="500034" y="285728"/>
            <a:ext cx="8072494" cy="621510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bg2">
                <a:lumMod val="5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7" name="Прямая со стрелкой 6"/>
          <p:cNvCxnSpPr/>
          <p:nvPr/>
        </p:nvCxnSpPr>
        <p:spPr>
          <a:xfrm rot="5400000">
            <a:off x="2714612" y="2643182"/>
            <a:ext cx="857256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 flipV="1">
            <a:off x="2285984" y="4214818"/>
            <a:ext cx="714380" cy="57150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357554" y="2928934"/>
            <a:ext cx="285752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 smtClean="0"/>
              <a:t>1</a:t>
            </a:r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3143240" y="4214818"/>
            <a:ext cx="357190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B40C9-7C6D-4564-9F40-CC3C684F8A33}" type="datetime1">
              <a:rPr lang="ru-RU" smtClean="0"/>
              <a:pPr/>
              <a:t>17.09.2014</a:t>
            </a:fld>
            <a:endParaRPr lang="ru-RU"/>
          </a:p>
        </p:txBody>
      </p:sp>
      <p:sp>
        <p:nvSpPr>
          <p:cNvPr id="17" name="Номер слайда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4CF9A-7119-4227-9EF6-6BBD0F5CDB60}" type="slidenum">
              <a:rPr lang="ru-RU" smtClean="0"/>
              <a:pPr/>
              <a:t>35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/>
          <a:srcRect l="1859" t="7258" r="43580" b="8065"/>
          <a:stretch>
            <a:fillRect/>
          </a:stretch>
        </p:blipFill>
        <p:spPr bwMode="auto">
          <a:xfrm>
            <a:off x="357158" y="500042"/>
            <a:ext cx="8501121" cy="5929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" name="Прямая со стрелкой 3"/>
          <p:cNvCxnSpPr/>
          <p:nvPr/>
        </p:nvCxnSpPr>
        <p:spPr>
          <a:xfrm rot="5400000">
            <a:off x="3036877" y="4249743"/>
            <a:ext cx="928694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3786182" y="4429132"/>
            <a:ext cx="2928958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Посмотреть результат</a:t>
            </a:r>
            <a:endParaRPr lang="ru-RU" dirty="0"/>
          </a:p>
        </p:txBody>
      </p:sp>
      <p:cxnSp>
        <p:nvCxnSpPr>
          <p:cNvPr id="7" name="Прямая со стрелкой 6"/>
          <p:cNvCxnSpPr/>
          <p:nvPr/>
        </p:nvCxnSpPr>
        <p:spPr>
          <a:xfrm rot="5400000" flipH="1" flipV="1">
            <a:off x="5607851" y="3679033"/>
            <a:ext cx="1500198" cy="15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2135C-4BE6-493D-9F97-FB9E8698BB8D}" type="datetime1">
              <a:rPr lang="ru-RU" smtClean="0"/>
              <a:pPr/>
              <a:t>17.09.2014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4CF9A-7119-4227-9EF6-6BBD0F5CDB60}" type="slidenum">
              <a:rPr lang="ru-RU" smtClean="0"/>
              <a:pPr/>
              <a:t>36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xmlns="" val="1052416551"/>
              </p:ext>
            </p:extLst>
          </p:nvPr>
        </p:nvGraphicFramePr>
        <p:xfrm>
          <a:off x="500034" y="357166"/>
          <a:ext cx="8215370" cy="56436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DB2AF-E696-4966-8628-C9EC1ABDDA2A}" type="datetime1">
              <a:rPr lang="ru-RU" smtClean="0"/>
              <a:pPr/>
              <a:t>17.09.2014</a:t>
            </a:fld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4CF9A-7119-4227-9EF6-6BBD0F5CDB60}" type="slidenum">
              <a:rPr lang="ru-RU" smtClean="0"/>
              <a:pPr/>
              <a:t>37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3D276D-5E7B-4619-AF37-23035D811154}" type="datetime1">
              <a:rPr lang="ru-RU" smtClean="0">
                <a:solidFill>
                  <a:schemeClr val="accent2">
                    <a:lumMod val="75000"/>
                  </a:schemeClr>
                </a:solidFill>
              </a:rPr>
              <a:pPr/>
              <a:t>17.09.2014</a:t>
            </a:fld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4CF9A-7119-4227-9EF6-6BBD0F5CDB60}" type="slidenum">
              <a:rPr lang="ru-RU" smtClean="0">
                <a:solidFill>
                  <a:schemeClr val="accent2">
                    <a:lumMod val="75000"/>
                  </a:schemeClr>
                </a:solidFill>
              </a:rPr>
              <a:pPr/>
              <a:t>38</a:t>
            </a:fld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475656" y="2060848"/>
            <a:ext cx="6534472" cy="156966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4800" b="1" i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СПАСИБО </a:t>
            </a:r>
          </a:p>
          <a:p>
            <a:pPr algn="ctr"/>
            <a:r>
              <a:rPr lang="ru-RU" sz="4800" b="1" i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ЗА ВНИМАНИЕ!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DA2C6-209F-4DBD-AAA2-29D11B0541F4}" type="datetime1">
              <a:rPr lang="ru-RU" smtClean="0"/>
              <a:pPr/>
              <a:t>17.09.2014</a:t>
            </a:fld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4CF9A-7119-4227-9EF6-6BBD0F5CDB60}" type="slidenum">
              <a:rPr lang="ru-RU" smtClean="0"/>
              <a:pPr/>
              <a:t>4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500034" y="2428868"/>
            <a:ext cx="7929618" cy="107721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Высшие учебные заведения </a:t>
            </a:r>
            <a:r>
              <a:rPr lang="ru-RU" sz="16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обязаны ежегодно обновлять основные образовательные программы подготовки специалиста (бакалавра, магистра</a:t>
            </a:r>
            <a:r>
              <a:rPr lang="ru-RU" sz="16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) </a:t>
            </a:r>
            <a:r>
              <a:rPr lang="ru-RU" sz="1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с учетом развития науки, техники, культуры, экономики, технологий и социальной сферы.</a:t>
            </a:r>
            <a:endParaRPr lang="ru-RU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500166" y="214290"/>
            <a:ext cx="5715040" cy="40011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ТРЕБОВАНИЯ ФГОС</a:t>
            </a:r>
            <a:endParaRPr lang="ru-RU" sz="2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71472" y="4071942"/>
            <a:ext cx="7929618" cy="156966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600" b="1" dirty="0" smtClean="0">
                <a:ln w="1905"/>
                <a:gradFill>
                  <a:gsLst>
                    <a:gs pos="0">
                      <a:srgbClr val="7D3C4A">
                        <a:shade val="20000"/>
                        <a:satMod val="200000"/>
                      </a:srgbClr>
                    </a:gs>
                    <a:gs pos="78000">
                      <a:srgbClr val="7D3C4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D3C4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ООП </a:t>
            </a:r>
            <a:r>
              <a:rPr lang="ru-RU" sz="1600" b="1" dirty="0">
                <a:ln w="1905"/>
                <a:gradFill>
                  <a:gsLst>
                    <a:gs pos="0">
                      <a:srgbClr val="7D3C4A">
                        <a:shade val="20000"/>
                        <a:satMod val="200000"/>
                      </a:srgbClr>
                    </a:gs>
                    <a:gs pos="78000">
                      <a:srgbClr val="7D3C4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D3C4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подготовки специалиста </a:t>
            </a:r>
            <a:r>
              <a:rPr lang="ru-RU" sz="1600" b="1" dirty="0" smtClean="0">
                <a:ln w="1905"/>
                <a:gradFill>
                  <a:gsLst>
                    <a:gs pos="0">
                      <a:srgbClr val="7D3C4A">
                        <a:shade val="20000"/>
                        <a:satMod val="200000"/>
                      </a:srgbClr>
                    </a:gs>
                    <a:gs pos="78000">
                      <a:srgbClr val="7D3C4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D3C4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 (бакалавра, магистра) </a:t>
            </a:r>
            <a:r>
              <a:rPr lang="ru-RU" sz="1600" b="1" u="sng" dirty="0" smtClean="0">
                <a:ln w="1905"/>
                <a:gradFill>
                  <a:gsLst>
                    <a:gs pos="0">
                      <a:srgbClr val="7D3C4A">
                        <a:shade val="20000"/>
                        <a:satMod val="200000"/>
                      </a:srgbClr>
                    </a:gs>
                    <a:gs pos="78000">
                      <a:srgbClr val="7D3C4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D3C4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должна </a:t>
            </a:r>
            <a:r>
              <a:rPr lang="ru-RU" sz="1600" b="1" u="sng" dirty="0">
                <a:ln w="1905"/>
                <a:gradFill>
                  <a:gsLst>
                    <a:gs pos="0">
                      <a:srgbClr val="7D3C4A">
                        <a:shade val="20000"/>
                        <a:satMod val="200000"/>
                      </a:srgbClr>
                    </a:gs>
                    <a:gs pos="78000">
                      <a:srgbClr val="7D3C4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D3C4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обеспечиваться учебно-методической документацией и материалами по всем учебным курсам, дисциплинам (модулям) основной образовательной </a:t>
            </a:r>
            <a:r>
              <a:rPr lang="ru-RU" sz="1600" b="1" u="sng" dirty="0" smtClean="0">
                <a:ln w="1905"/>
                <a:gradFill>
                  <a:gsLst>
                    <a:gs pos="0">
                      <a:srgbClr val="7D3C4A">
                        <a:shade val="20000"/>
                        <a:satMod val="200000"/>
                      </a:srgbClr>
                    </a:gs>
                    <a:gs pos="78000">
                      <a:srgbClr val="7D3C4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D3C4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программы, которая </a:t>
            </a:r>
            <a:r>
              <a:rPr lang="ru-RU" sz="1600" b="1" dirty="0" smtClean="0">
                <a:ln w="1905"/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до</a:t>
            </a:r>
            <a:r>
              <a:rPr lang="ru-RU" sz="16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лжна </a:t>
            </a:r>
            <a:r>
              <a:rPr lang="ru-RU" sz="16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быть  </a:t>
            </a:r>
            <a:r>
              <a:rPr lang="ru-RU" sz="16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представлена  </a:t>
            </a:r>
            <a:r>
              <a:rPr lang="ru-RU" sz="16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в  сети Интернет или локальной сети образовательного учреждения с выполнением установленных требований по защите информации</a:t>
            </a:r>
            <a:r>
              <a:rPr lang="ru-RU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…</a:t>
            </a:r>
            <a:endParaRPr lang="ru-RU" sz="1600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500034" y="1071546"/>
            <a:ext cx="7929618" cy="92333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>
                <a:ln w="1905"/>
                <a:gradFill>
                  <a:gsLst>
                    <a:gs pos="0">
                      <a:srgbClr val="7D3C4A">
                        <a:shade val="20000"/>
                        <a:satMod val="200000"/>
                      </a:srgbClr>
                    </a:gs>
                    <a:gs pos="78000">
                      <a:srgbClr val="7D3C4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D3C4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VII. ТРЕБОВАНИЯ К УСЛОВИЯМ РЕАЛИЗАЦИИ ОСНОВНЫХ ОБРАЗОВАТЕЛЬНЫХ ПРОГРАММ ПОДГОТОВКИ СПЕЦИАЛИСТА (БАКАЛАВРА, МАГИСТРА)</a:t>
            </a:r>
          </a:p>
        </p:txBody>
      </p:sp>
    </p:spTree>
    <p:extLst>
      <p:ext uri="{BB962C8B-B14F-4D97-AF65-F5344CB8AC3E}">
        <p14:creationId xmlns:p14="http://schemas.microsoft.com/office/powerpoint/2010/main" xmlns="" val="3197109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DA2C6-209F-4DBD-AAA2-29D11B0541F4}" type="datetime1">
              <a:rPr lang="ru-RU" smtClean="0"/>
              <a:pPr/>
              <a:t>17.09.2014</a:t>
            </a:fld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4CF9A-7119-4227-9EF6-6BBD0F5CDB60}" type="slidenum">
              <a:rPr lang="ru-RU" smtClean="0"/>
              <a:pPr/>
              <a:t>5</a:t>
            </a:fld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668876"/>
            <a:ext cx="8280920" cy="5784459"/>
          </a:xfrm>
          <a:prstGeom prst="round2DiagRect">
            <a:avLst>
              <a:gd name="adj1" fmla="val 16667"/>
              <a:gd name="adj2" fmla="val 0"/>
            </a:avLst>
          </a:prstGeom>
          <a:ln w="76200">
            <a:solidFill>
              <a:schemeClr val="accent1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Прямая со стрелкой 4"/>
          <p:cNvCxnSpPr/>
          <p:nvPr/>
        </p:nvCxnSpPr>
        <p:spPr>
          <a:xfrm flipV="1">
            <a:off x="4788024" y="3600213"/>
            <a:ext cx="288032" cy="68795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Овал 5"/>
          <p:cNvSpPr/>
          <p:nvPr/>
        </p:nvSpPr>
        <p:spPr>
          <a:xfrm>
            <a:off x="5724128" y="3397244"/>
            <a:ext cx="864096" cy="28803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2044824" y="116632"/>
            <a:ext cx="5256584" cy="40011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ЛИЧНЫЙ КАБИНЕТ ПРЕПОДАВАТЕЛЯ</a:t>
            </a:r>
            <a:endParaRPr lang="ru-RU" sz="2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35371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DA2C6-209F-4DBD-AAA2-29D11B0541F4}" type="datetime1">
              <a:rPr lang="ru-RU" smtClean="0"/>
              <a:pPr/>
              <a:t>17.09.2014</a:t>
            </a:fld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4CF9A-7119-4227-9EF6-6BBD0F5CDB60}" type="slidenum">
              <a:rPr lang="ru-RU" smtClean="0"/>
              <a:pPr/>
              <a:t>6</a:t>
            </a:fld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8336" y="188640"/>
            <a:ext cx="8579718" cy="6192688"/>
          </a:xfrm>
          <a:prstGeom prst="round2DiagRect">
            <a:avLst>
              <a:gd name="adj1" fmla="val 16667"/>
              <a:gd name="adj2" fmla="val 0"/>
            </a:avLst>
          </a:prstGeom>
          <a:ln w="76200">
            <a:solidFill>
              <a:schemeClr val="bg2">
                <a:lumMod val="50000"/>
              </a:schemeClr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Овал 3"/>
          <p:cNvSpPr/>
          <p:nvPr/>
        </p:nvSpPr>
        <p:spPr>
          <a:xfrm>
            <a:off x="1979712" y="3140968"/>
            <a:ext cx="1008112" cy="21602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6" name="Прямая со стрелкой 5"/>
          <p:cNvCxnSpPr>
            <a:endCxn id="4" idx="3"/>
          </p:cNvCxnSpPr>
          <p:nvPr/>
        </p:nvCxnSpPr>
        <p:spPr>
          <a:xfrm flipV="1">
            <a:off x="1547664" y="3325356"/>
            <a:ext cx="579683" cy="31966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4096731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DA2C6-209F-4DBD-AAA2-29D11B0541F4}" type="datetime1">
              <a:rPr lang="ru-RU" smtClean="0"/>
              <a:pPr/>
              <a:t>17.09.2014</a:t>
            </a:fld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4CF9A-7119-4227-9EF6-6BBD0F5CDB60}" type="slidenum">
              <a:rPr lang="ru-RU" smtClean="0"/>
              <a:pPr/>
              <a:t>7</a:t>
            </a:fld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260648"/>
            <a:ext cx="8208912" cy="6264696"/>
          </a:xfrm>
          <a:prstGeom prst="round2DiagRect">
            <a:avLst>
              <a:gd name="adj1" fmla="val 16667"/>
              <a:gd name="adj2" fmla="val 0"/>
            </a:avLst>
          </a:prstGeom>
          <a:ln w="76200">
            <a:solidFill>
              <a:schemeClr val="bg2">
                <a:lumMod val="50000"/>
              </a:schemeClr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5" name="Прямая со стрелкой 4"/>
          <p:cNvCxnSpPr/>
          <p:nvPr/>
        </p:nvCxnSpPr>
        <p:spPr>
          <a:xfrm flipV="1">
            <a:off x="3995936" y="3717032"/>
            <a:ext cx="720080" cy="432048"/>
          </a:xfrm>
          <a:prstGeom prst="straightConnector1">
            <a:avLst/>
          </a:prstGeom>
          <a:ln w="28575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 flipV="1">
            <a:off x="3995936" y="3933056"/>
            <a:ext cx="864096" cy="216024"/>
          </a:xfrm>
          <a:prstGeom prst="straightConnector1">
            <a:avLst/>
          </a:prstGeom>
          <a:ln w="28575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656131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DA2C6-209F-4DBD-AAA2-29D11B0541F4}" type="datetime1">
              <a:rPr lang="ru-RU" smtClean="0"/>
              <a:pPr/>
              <a:t>17.09.2014</a:t>
            </a:fld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4CF9A-7119-4227-9EF6-6BBD0F5CDB60}" type="slidenum">
              <a:rPr lang="ru-RU" smtClean="0"/>
              <a:pPr/>
              <a:t>8</a:t>
            </a:fld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8496944" cy="6048672"/>
          </a:xfrm>
          <a:prstGeom prst="round2DiagRect">
            <a:avLst>
              <a:gd name="adj1" fmla="val 16667"/>
              <a:gd name="adj2" fmla="val 0"/>
            </a:avLst>
          </a:prstGeom>
          <a:ln w="76200">
            <a:solidFill>
              <a:schemeClr val="bg2">
                <a:lumMod val="50000"/>
              </a:schemeClr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Овал 3"/>
          <p:cNvSpPr/>
          <p:nvPr/>
        </p:nvSpPr>
        <p:spPr>
          <a:xfrm>
            <a:off x="3923928" y="3573016"/>
            <a:ext cx="1296144" cy="43204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6" name="Прямая со стрелкой 5"/>
          <p:cNvCxnSpPr/>
          <p:nvPr/>
        </p:nvCxnSpPr>
        <p:spPr>
          <a:xfrm flipV="1">
            <a:off x="2987824" y="3861048"/>
            <a:ext cx="936104" cy="43204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059698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DA2C6-209F-4DBD-AAA2-29D11B0541F4}" type="datetime1">
              <a:rPr lang="ru-RU" smtClean="0"/>
              <a:pPr/>
              <a:t>17.09.2014</a:t>
            </a:fld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4CF9A-7119-4227-9EF6-6BBD0F5CDB60}" type="slidenum">
              <a:rPr lang="ru-RU" smtClean="0"/>
              <a:pPr/>
              <a:t>9</a:t>
            </a:fld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4664"/>
            <a:ext cx="8434738" cy="5760640"/>
          </a:xfrm>
          <a:prstGeom prst="round2DiagRect">
            <a:avLst>
              <a:gd name="adj1" fmla="val 16667"/>
              <a:gd name="adj2" fmla="val 0"/>
            </a:avLst>
          </a:prstGeom>
          <a:ln w="76200">
            <a:solidFill>
              <a:schemeClr val="bg2">
                <a:lumMod val="50000"/>
              </a:schemeClr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5" name="Прямая со стрелкой 4"/>
          <p:cNvCxnSpPr/>
          <p:nvPr/>
        </p:nvCxnSpPr>
        <p:spPr>
          <a:xfrm flipH="1" flipV="1">
            <a:off x="2771800" y="1916832"/>
            <a:ext cx="936104" cy="432048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 стрелкой 6"/>
          <p:cNvCxnSpPr/>
          <p:nvPr/>
        </p:nvCxnSpPr>
        <p:spPr>
          <a:xfrm flipH="1">
            <a:off x="2771800" y="2348880"/>
            <a:ext cx="936104" cy="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 flipH="1">
            <a:off x="2555776" y="2348880"/>
            <a:ext cx="1152128" cy="432817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 flipH="1">
            <a:off x="2555776" y="2349649"/>
            <a:ext cx="1152128" cy="648072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039027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ткрытая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2335</TotalTime>
  <Words>1378</Words>
  <Application>Microsoft Office PowerPoint</Application>
  <PresentationFormat>Экран (4:3)</PresentationFormat>
  <Paragraphs>306</Paragraphs>
  <Slides>38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39" baseType="lpstr">
      <vt:lpstr>Открытая</vt:lpstr>
      <vt:lpstr>ПОРЯДОК НАПОЛНЕНИЯ АИС УУП УЧЕБНО-МЕТОДИЧЕСКИМИ КОМПЛЕКСАМИ ДИСЦИПЛИН И ПРАКТИК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АКТУАЛИЗАЦИЯ РАБОЧИХ ПРОГРАММ  УЧЕБНЫХ ДИСЦИПЛИН И ПРАКТИК  (РПУД)В СООТВЕТСТВИИ  С НОВЫМИ ШАБЛОНАМИ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ПОРЯДОК НАПОЛНЕНИЯ АИС УУП УЧЕБНО-МЕТОДИЧЕСКИМИ КОМПЛЕКСАМИ ДИСЦИПЛИН И ПРАКТИК</dc:title>
  <dc:creator>Vit</dc:creator>
  <cp:lastModifiedBy>Vit</cp:lastModifiedBy>
  <cp:revision>91</cp:revision>
  <dcterms:created xsi:type="dcterms:W3CDTF">2014-09-10T12:16:28Z</dcterms:created>
  <dcterms:modified xsi:type="dcterms:W3CDTF">2014-09-17T14:11:38Z</dcterms:modified>
</cp:coreProperties>
</file>