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4" r:id="rId2"/>
    <p:sldId id="295" r:id="rId3"/>
    <p:sldId id="302" r:id="rId4"/>
    <p:sldId id="303" r:id="rId5"/>
    <p:sldId id="296" r:id="rId6"/>
    <p:sldId id="259" r:id="rId7"/>
    <p:sldId id="262" r:id="rId8"/>
    <p:sldId id="301" r:id="rId9"/>
    <p:sldId id="285" r:id="rId10"/>
    <p:sldId id="263" r:id="rId11"/>
    <p:sldId id="293" r:id="rId12"/>
    <p:sldId id="265" r:id="rId13"/>
    <p:sldId id="275" r:id="rId14"/>
    <p:sldId id="276" r:id="rId15"/>
    <p:sldId id="277" r:id="rId16"/>
    <p:sldId id="257" r:id="rId17"/>
    <p:sldId id="279" r:id="rId18"/>
    <p:sldId id="300" r:id="rId19"/>
    <p:sldId id="294" r:id="rId20"/>
    <p:sldId id="273" r:id="rId2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1B0D"/>
    <a:srgbClr val="8A231C"/>
    <a:srgbClr val="FFEBEB"/>
    <a:srgbClr val="FF8F8F"/>
    <a:srgbClr val="F1995D"/>
    <a:srgbClr val="97C777"/>
    <a:srgbClr val="202D62"/>
    <a:srgbClr val="846BA5"/>
    <a:srgbClr val="CFE3E2"/>
    <a:srgbClr val="8A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476" y="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25622693658971"/>
          <c:y val="3.7163457228372249E-2"/>
          <c:w val="0.69851873605882275"/>
          <c:h val="0.9459440622132775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A2A28"/>
              </a:solidFill>
            </c:spPr>
            <c:extLst>
              <c:ext xmlns:c16="http://schemas.microsoft.com/office/drawing/2014/chart" uri="{C3380CC4-5D6E-409C-BE32-E72D297353CC}">
                <c16:uniqueId val="{00000000-BABB-774A-B217-ED5072DBEA1C}"/>
              </c:ext>
            </c:extLst>
          </c:dPt>
          <c:dPt>
            <c:idx val="1"/>
            <c:bubble3D val="0"/>
            <c:spPr>
              <a:solidFill>
                <a:srgbClr val="F69031"/>
              </a:solidFill>
            </c:spPr>
            <c:extLst>
              <c:ext xmlns:c16="http://schemas.microsoft.com/office/drawing/2014/chart" uri="{C3380CC4-5D6E-409C-BE32-E72D297353CC}">
                <c16:uniqueId val="{00000001-BABB-774A-B217-ED5072DBEA1C}"/>
              </c:ext>
            </c:extLst>
          </c:dPt>
          <c:dPt>
            <c:idx val="2"/>
            <c:bubble3D val="0"/>
            <c:spPr>
              <a:solidFill>
                <a:srgbClr val="FFB83A"/>
              </a:solidFill>
            </c:spPr>
            <c:extLst>
              <c:ext xmlns:c16="http://schemas.microsoft.com/office/drawing/2014/chart" uri="{C3380CC4-5D6E-409C-BE32-E72D297353CC}">
                <c16:uniqueId val="{00000002-BABB-774A-B217-ED5072DBEA1C}"/>
              </c:ext>
            </c:extLst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104.7</c:v>
                </c:pt>
                <c:pt idx="1">
                  <c:v>89.1</c:v>
                </c:pt>
                <c:pt idx="2">
                  <c:v>121.3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5A-7B4E-A5AD-CAEDE1AB9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25622693658979"/>
          <c:y val="3.7163457228372235E-2"/>
          <c:w val="0.69851873605882242"/>
          <c:h val="0.945944062213276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A2A28"/>
              </a:solidFill>
            </c:spPr>
            <c:extLst>
              <c:ext xmlns:c16="http://schemas.microsoft.com/office/drawing/2014/chart" uri="{C3380CC4-5D6E-409C-BE32-E72D297353CC}">
                <c16:uniqueId val="{00000001-55E6-4422-88F3-86F4D17EF989}"/>
              </c:ext>
            </c:extLst>
          </c:dPt>
          <c:dPt>
            <c:idx val="1"/>
            <c:bubble3D val="0"/>
            <c:spPr>
              <a:solidFill>
                <a:srgbClr val="F69031"/>
              </a:solidFill>
            </c:spPr>
            <c:extLst>
              <c:ext xmlns:c16="http://schemas.microsoft.com/office/drawing/2014/chart" uri="{C3380CC4-5D6E-409C-BE32-E72D297353CC}">
                <c16:uniqueId val="{00000003-55E6-4422-88F3-86F4D17EF989}"/>
              </c:ext>
            </c:extLst>
          </c:dPt>
          <c:dPt>
            <c:idx val="2"/>
            <c:bubble3D val="0"/>
            <c:spPr>
              <a:solidFill>
                <a:srgbClr val="FFB83A"/>
              </a:solidFill>
            </c:spPr>
            <c:extLst>
              <c:ext xmlns:c16="http://schemas.microsoft.com/office/drawing/2014/chart" uri="{C3380CC4-5D6E-409C-BE32-E72D297353CC}">
                <c16:uniqueId val="{00000005-55E6-4422-88F3-86F4D17EF989}"/>
              </c:ext>
            </c:extLst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64.7</c:v>
                </c:pt>
                <c:pt idx="1">
                  <c:v>70.2</c:v>
                </c:pt>
                <c:pt idx="2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5E6-4422-88F3-86F4D17EF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25622693658971"/>
          <c:y val="3.7163457228372242E-2"/>
          <c:w val="0.69851873605882264"/>
          <c:h val="0.9459440622132775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31266"/>
              </a:solidFill>
            </c:spPr>
            <c:extLst>
              <c:ext xmlns:c16="http://schemas.microsoft.com/office/drawing/2014/chart" uri="{C3380CC4-5D6E-409C-BE32-E72D297353CC}">
                <c16:uniqueId val="{00000000-BABB-774A-B217-ED5072DBEA1C}"/>
              </c:ext>
            </c:extLst>
          </c:dPt>
          <c:dPt>
            <c:idx val="1"/>
            <c:bubble3D val="0"/>
            <c:spPr>
              <a:solidFill>
                <a:srgbClr val="414C8D"/>
              </a:solidFill>
            </c:spPr>
            <c:extLst>
              <c:ext xmlns:c16="http://schemas.microsoft.com/office/drawing/2014/chart" uri="{C3380CC4-5D6E-409C-BE32-E72D297353CC}">
                <c16:uniqueId val="{00000001-BABB-774A-B217-ED5072DBEA1C}"/>
              </c:ext>
            </c:extLst>
          </c:dPt>
          <c:dPt>
            <c:idx val="2"/>
            <c:bubble3D val="0"/>
            <c:spPr>
              <a:solidFill>
                <a:srgbClr val="8A9FBA"/>
              </a:solidFill>
            </c:spPr>
            <c:extLst>
              <c:ext xmlns:c16="http://schemas.microsoft.com/office/drawing/2014/chart" uri="{C3380CC4-5D6E-409C-BE32-E72D297353CC}">
                <c16:uniqueId val="{00000002-BABB-774A-B217-ED5072DBEA1C}"/>
              </c:ext>
            </c:extLst>
          </c:dPt>
          <c:dPt>
            <c:idx val="3"/>
            <c:bubble3D val="0"/>
            <c:spPr>
              <a:solidFill>
                <a:srgbClr val="CFE3E2"/>
              </a:solidFill>
            </c:spPr>
            <c:extLst>
              <c:ext xmlns:c16="http://schemas.microsoft.com/office/drawing/2014/chart" uri="{C3380CC4-5D6E-409C-BE32-E72D297353CC}">
                <c16:uniqueId val="{00000003-392A-412A-A8DE-166AA54B44DC}"/>
              </c:ext>
            </c:extLst>
          </c:dPt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1.8</c:v>
                </c:pt>
                <c:pt idx="1">
                  <c:v>49.55</c:v>
                </c:pt>
                <c:pt idx="2">
                  <c:v>22.75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5A-7B4E-A5AD-CAEDE1AB9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/>
              <a:t>ГРАНТЫ по подразделениям,</a:t>
            </a:r>
            <a:r>
              <a:rPr lang="ru-RU" sz="1800" b="0" dirty="0"/>
              <a:t> млн</a:t>
            </a:r>
            <a:r>
              <a:rPr lang="ru-RU" sz="1800" b="0" baseline="0" dirty="0"/>
              <a:t> руб.</a:t>
            </a:r>
            <a:endParaRPr lang="ru-RU" sz="1800" b="0" dirty="0"/>
          </a:p>
        </c:rich>
      </c:tx>
      <c:layout>
        <c:manualLayout>
          <c:xMode val="edge"/>
          <c:yMode val="edge"/>
          <c:x val="3.6183371500432167E-2"/>
          <c:y val="4.10335098866662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1872442615995214E-2"/>
          <c:y val="7.2993360753126513E-2"/>
          <c:w val="0.94165941727713787"/>
          <c:h val="0.65008479851380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ГРАНТЫ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ИВТС</c:v>
                </c:pt>
                <c:pt idx="1">
                  <c:v>ИПМКН</c:v>
                </c:pt>
                <c:pt idx="2">
                  <c:v>ИГДИС</c:v>
                </c:pt>
                <c:pt idx="3">
                  <c:v>ЕН</c:v>
                </c:pt>
                <c:pt idx="4">
                  <c:v>ИПФКСТ</c:v>
                </c:pt>
                <c:pt idx="5">
                  <c:v>ПТИ</c:v>
                </c:pt>
                <c:pt idx="6">
                  <c:v>ИГСН</c:v>
                </c:pt>
                <c:pt idx="7">
                  <c:v>ИПУ</c:v>
                </c:pt>
                <c:pt idx="8">
                  <c:v>МЕД.</c:v>
                </c:pt>
                <c:pt idx="9">
                  <c:v>БХТЦ</c:v>
                </c:pt>
                <c:pt idx="10">
                  <c:v>Композит</c:v>
                </c:pt>
                <c:pt idx="11">
                  <c:v>ПИШ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1.5</c:v>
                </c:pt>
                <c:pt idx="1">
                  <c:v>3</c:v>
                </c:pt>
                <c:pt idx="2">
                  <c:v>0</c:v>
                </c:pt>
                <c:pt idx="3">
                  <c:v>14.5</c:v>
                </c:pt>
                <c:pt idx="4">
                  <c:v>0</c:v>
                </c:pt>
                <c:pt idx="5">
                  <c:v>3.8</c:v>
                </c:pt>
                <c:pt idx="6">
                  <c:v>0.5</c:v>
                </c:pt>
                <c:pt idx="7">
                  <c:v>0.2</c:v>
                </c:pt>
                <c:pt idx="8">
                  <c:v>0</c:v>
                </c:pt>
                <c:pt idx="9">
                  <c:v>12.8</c:v>
                </c:pt>
                <c:pt idx="10">
                  <c:v>31</c:v>
                </c:pt>
                <c:pt idx="11">
                  <c:v>21.8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F2-4E5A-8F9F-CF493E5E03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87824431"/>
        <c:axId val="1087826927"/>
      </c:barChart>
      <c:catAx>
        <c:axId val="1087824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7826927"/>
        <c:crosses val="autoZero"/>
        <c:auto val="1"/>
        <c:lblAlgn val="ctr"/>
        <c:lblOffset val="100"/>
        <c:noMultiLvlLbl val="0"/>
      </c:catAx>
      <c:valAx>
        <c:axId val="10878269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87824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/>
              <a:t>НИОКР и НТУ по подразделениям,</a:t>
            </a:r>
            <a:r>
              <a:rPr lang="ru-RU" sz="1800" b="0" dirty="0"/>
              <a:t> млн</a:t>
            </a:r>
            <a:r>
              <a:rPr lang="ru-RU" sz="1800" b="0" baseline="0" dirty="0"/>
              <a:t> руб.</a:t>
            </a:r>
            <a:endParaRPr lang="ru-RU" sz="1800" b="0" dirty="0"/>
          </a:p>
        </c:rich>
      </c:tx>
      <c:layout>
        <c:manualLayout>
          <c:xMode val="edge"/>
          <c:yMode val="edge"/>
          <c:x val="3.6183371500432167E-2"/>
          <c:y val="4.10335098866662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1872442615995207E-2"/>
          <c:y val="5.6665763149126448E-2"/>
          <c:w val="0.94165941727713787"/>
          <c:h val="0.66641239611780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ГРАНТЫ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ИВТС</c:v>
                </c:pt>
                <c:pt idx="1">
                  <c:v>ИПМКН</c:v>
                </c:pt>
                <c:pt idx="2">
                  <c:v>ИГДИС</c:v>
                </c:pt>
                <c:pt idx="3">
                  <c:v>ЕН</c:v>
                </c:pt>
                <c:pt idx="4">
                  <c:v>ИПФКСТ</c:v>
                </c:pt>
                <c:pt idx="5">
                  <c:v>ПТИ</c:v>
                </c:pt>
                <c:pt idx="6">
                  <c:v>ИГСН</c:v>
                </c:pt>
                <c:pt idx="7">
                  <c:v>ИПУ</c:v>
                </c:pt>
                <c:pt idx="8">
                  <c:v>МЕД.</c:v>
                </c:pt>
                <c:pt idx="9">
                  <c:v>БХТЦ</c:v>
                </c:pt>
                <c:pt idx="10">
                  <c:v>Композит</c:v>
                </c:pt>
                <c:pt idx="11">
                  <c:v>ПИШ</c:v>
                </c:pt>
                <c:pt idx="12">
                  <c:v>УНИР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31.9</c:v>
                </c:pt>
                <c:pt idx="1">
                  <c:v>1.1000000000000001</c:v>
                </c:pt>
                <c:pt idx="2">
                  <c:v>2.9</c:v>
                </c:pt>
                <c:pt idx="3">
                  <c:v>0</c:v>
                </c:pt>
                <c:pt idx="4">
                  <c:v>0</c:v>
                </c:pt>
                <c:pt idx="5">
                  <c:v>2.7</c:v>
                </c:pt>
                <c:pt idx="6">
                  <c:v>0</c:v>
                </c:pt>
                <c:pt idx="7">
                  <c:v>1.3</c:v>
                </c:pt>
                <c:pt idx="8">
                  <c:v>0</c:v>
                </c:pt>
                <c:pt idx="9">
                  <c:v>3</c:v>
                </c:pt>
                <c:pt idx="10">
                  <c:v>0.4</c:v>
                </c:pt>
                <c:pt idx="11">
                  <c:v>40.200000000000003</c:v>
                </c:pt>
                <c:pt idx="12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15-4CED-BF35-0792A2BA88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6318528"/>
        <c:axId val="186318912"/>
      </c:barChart>
      <c:catAx>
        <c:axId val="18631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318912"/>
        <c:crosses val="autoZero"/>
        <c:auto val="1"/>
        <c:lblAlgn val="ctr"/>
        <c:lblOffset val="100"/>
        <c:noMultiLvlLbl val="0"/>
      </c:catAx>
      <c:valAx>
        <c:axId val="186318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631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8</c:v>
                </c:pt>
                <c:pt idx="2">
                  <c:v>12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B9-414C-A399-876A445C799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B9-414C-A399-876A445C799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B9-414C-A399-876A445C799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Q4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7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B9-414C-A399-876A445C79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5543032"/>
        <c:axId val="185543416"/>
      </c:barChart>
      <c:catAx>
        <c:axId val="185543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543416"/>
        <c:crosses val="autoZero"/>
        <c:auto val="1"/>
        <c:lblAlgn val="ctr"/>
        <c:lblOffset val="100"/>
        <c:noMultiLvlLbl val="0"/>
      </c:catAx>
      <c:valAx>
        <c:axId val="185543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85543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335925131681214"/>
          <c:y val="0.11803431281292559"/>
          <c:w val="9.8818967894365964E-2"/>
          <c:h val="0.82614906771440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emf"/><Relationship Id="rId13" Type="http://schemas.openxmlformats.org/officeDocument/2006/relationships/image" Target="../media/image98.emf"/><Relationship Id="rId3" Type="http://schemas.openxmlformats.org/officeDocument/2006/relationships/image" Target="../media/image88.emf"/><Relationship Id="rId7" Type="http://schemas.openxmlformats.org/officeDocument/2006/relationships/image" Target="../media/image92.emf"/><Relationship Id="rId12" Type="http://schemas.openxmlformats.org/officeDocument/2006/relationships/image" Target="../media/image97.emf"/><Relationship Id="rId2" Type="http://schemas.openxmlformats.org/officeDocument/2006/relationships/image" Target="../media/image2.emf"/><Relationship Id="rId1" Type="http://schemas.openxmlformats.org/officeDocument/2006/relationships/image" Target="../media/image87.emf"/><Relationship Id="rId6" Type="http://schemas.openxmlformats.org/officeDocument/2006/relationships/image" Target="../media/image91.emf"/><Relationship Id="rId11" Type="http://schemas.openxmlformats.org/officeDocument/2006/relationships/image" Target="../media/image96.emf"/><Relationship Id="rId5" Type="http://schemas.openxmlformats.org/officeDocument/2006/relationships/image" Target="../media/image90.emf"/><Relationship Id="rId10" Type="http://schemas.openxmlformats.org/officeDocument/2006/relationships/image" Target="../media/image95.emf"/><Relationship Id="rId4" Type="http://schemas.openxmlformats.org/officeDocument/2006/relationships/image" Target="../media/image89.emf"/><Relationship Id="rId9" Type="http://schemas.openxmlformats.org/officeDocument/2006/relationships/image" Target="../media/image9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13899-717B-40FC-83D1-FB50D7C59A5E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69712-0503-43F4-9222-91B606ED5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807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4837DE-80A4-436C-997E-8AA43CF47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357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4837DE-80A4-436C-997E-8AA43CF47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096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DD27F-82F4-4C0C-91D0-995DB7E747A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359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FFD7-7FEC-4EE2-B7F3-52E17BA46247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3DA1-2217-40C1-B5DA-CC80237E6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58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FFD7-7FEC-4EE2-B7F3-52E17BA46247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3DA1-2217-40C1-B5DA-CC80237E6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9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FFD7-7FEC-4EE2-B7F3-52E17BA46247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3DA1-2217-40C1-B5DA-CC80237E6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80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9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FFD7-7FEC-4EE2-B7F3-52E17BA46247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3DA1-2217-40C1-B5DA-CC80237E6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72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FFD7-7FEC-4EE2-B7F3-52E17BA46247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3DA1-2217-40C1-B5DA-CC80237E6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15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FFD7-7FEC-4EE2-B7F3-52E17BA46247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3DA1-2217-40C1-B5DA-CC80237E6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4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FFD7-7FEC-4EE2-B7F3-52E17BA46247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3DA1-2217-40C1-B5DA-CC80237E6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32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FFD7-7FEC-4EE2-B7F3-52E17BA46247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3DA1-2217-40C1-B5DA-CC80237E6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24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FFD7-7FEC-4EE2-B7F3-52E17BA46247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3DA1-2217-40C1-B5DA-CC80237E6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64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FFD7-7FEC-4EE2-B7F3-52E17BA46247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3DA1-2217-40C1-B5DA-CC80237E6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26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FFD7-7FEC-4EE2-B7F3-52E17BA46247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3DA1-2217-40C1-B5DA-CC80237E6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5FFD7-7FEC-4EE2-B7F3-52E17BA46247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E3DA1-2217-40C1-B5DA-CC80237E6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15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png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emf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6.pn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3.png"/><Relationship Id="rId18" Type="http://schemas.openxmlformats.org/officeDocument/2006/relationships/image" Target="../media/image38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8.jpe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png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35.png"/><Relationship Id="rId10" Type="http://schemas.openxmlformats.org/officeDocument/2006/relationships/image" Target="../media/image31.jpeg"/><Relationship Id="rId19" Type="http://schemas.openxmlformats.org/officeDocument/2006/relationships/chart" Target="../charts/chart6.xml"/><Relationship Id="rId4" Type="http://schemas.openxmlformats.org/officeDocument/2006/relationships/image" Target="../media/image16.png"/><Relationship Id="rId9" Type="http://schemas.openxmlformats.org/officeDocument/2006/relationships/image" Target="../media/image30.jpeg"/><Relationship Id="rId1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jpeg"/><Relationship Id="rId18" Type="http://schemas.openxmlformats.org/officeDocument/2006/relationships/image" Target="../media/image48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51.jpe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1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emf"/><Relationship Id="rId11" Type="http://schemas.microsoft.com/office/2007/relationships/hdphoto" Target="../media/hdphoto1.wdp"/><Relationship Id="rId5" Type="http://schemas.openxmlformats.org/officeDocument/2006/relationships/oleObject" Target="../embeddings/oleObject15.bin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10" Type="http://schemas.openxmlformats.org/officeDocument/2006/relationships/image" Target="../media/image42.png"/><Relationship Id="rId19" Type="http://schemas.openxmlformats.org/officeDocument/2006/relationships/image" Target="../media/image49.jpeg"/><Relationship Id="rId4" Type="http://schemas.openxmlformats.org/officeDocument/2006/relationships/image" Target="../media/image16.png"/><Relationship Id="rId9" Type="http://schemas.openxmlformats.org/officeDocument/2006/relationships/image" Target="../media/image41.png"/><Relationship Id="rId14" Type="http://schemas.openxmlformats.org/officeDocument/2006/relationships/image" Target="../media/image27.png"/><Relationship Id="rId22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svg"/><Relationship Id="rId26" Type="http://schemas.openxmlformats.org/officeDocument/2006/relationships/image" Target="../media/image74.pn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71.png"/><Relationship Id="rId7" Type="http://schemas.openxmlformats.org/officeDocument/2006/relationships/image" Target="../media/image57.sv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5" Type="http://schemas.openxmlformats.org/officeDocument/2006/relationships/image" Target="../media/image73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6.png"/><Relationship Id="rId11" Type="http://schemas.openxmlformats.org/officeDocument/2006/relationships/image" Target="../media/image61.svg"/><Relationship Id="rId24" Type="http://schemas.openxmlformats.org/officeDocument/2006/relationships/image" Target="../media/image2.emf"/><Relationship Id="rId5" Type="http://schemas.openxmlformats.org/officeDocument/2006/relationships/image" Target="../media/image55.svg"/><Relationship Id="rId15" Type="http://schemas.openxmlformats.org/officeDocument/2006/relationships/image" Target="../media/image65.png"/><Relationship Id="rId23" Type="http://schemas.openxmlformats.org/officeDocument/2006/relationships/oleObject" Target="../embeddings/oleObject16.bin"/><Relationship Id="rId10" Type="http://schemas.openxmlformats.org/officeDocument/2006/relationships/image" Target="../media/image60.png"/><Relationship Id="rId19" Type="http://schemas.openxmlformats.org/officeDocument/2006/relationships/image" Target="../media/image69.svg"/><Relationship Id="rId4" Type="http://schemas.openxmlformats.org/officeDocument/2006/relationships/image" Target="../media/image54.png"/><Relationship Id="rId9" Type="http://schemas.openxmlformats.org/officeDocument/2006/relationships/image" Target="../media/image59.svg"/><Relationship Id="rId14" Type="http://schemas.openxmlformats.org/officeDocument/2006/relationships/image" Target="../media/image64.png"/><Relationship Id="rId22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82.png"/><Relationship Id="rId3" Type="http://schemas.openxmlformats.org/officeDocument/2006/relationships/image" Target="../media/image75.jpe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5.png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6.png"/><Relationship Id="rId11" Type="http://schemas.openxmlformats.org/officeDocument/2006/relationships/image" Target="../media/image80.jpeg"/><Relationship Id="rId5" Type="http://schemas.openxmlformats.org/officeDocument/2006/relationships/image" Target="../media/image2.emf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90.emf"/><Relationship Id="rId18" Type="http://schemas.openxmlformats.org/officeDocument/2006/relationships/oleObject" Target="../embeddings/oleObject25.bin"/><Relationship Id="rId26" Type="http://schemas.openxmlformats.org/officeDocument/2006/relationships/oleObject" Target="../embeddings/oleObject29.bin"/><Relationship Id="rId3" Type="http://schemas.openxmlformats.org/officeDocument/2006/relationships/oleObject" Target="../embeddings/oleObject18.bin"/><Relationship Id="rId21" Type="http://schemas.openxmlformats.org/officeDocument/2006/relationships/image" Target="../media/image94.emf"/><Relationship Id="rId7" Type="http://schemas.openxmlformats.org/officeDocument/2006/relationships/image" Target="../media/image76.png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92.emf"/><Relationship Id="rId25" Type="http://schemas.openxmlformats.org/officeDocument/2006/relationships/image" Target="../media/image96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6.bin"/><Relationship Id="rId29" Type="http://schemas.openxmlformats.org/officeDocument/2006/relationships/image" Target="../media/image98.e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emf"/><Relationship Id="rId11" Type="http://schemas.openxmlformats.org/officeDocument/2006/relationships/image" Target="../media/image89.emf"/><Relationship Id="rId24" Type="http://schemas.openxmlformats.org/officeDocument/2006/relationships/oleObject" Target="../embeddings/oleObject28.bin"/><Relationship Id="rId5" Type="http://schemas.openxmlformats.org/officeDocument/2006/relationships/oleObject" Target="../embeddings/oleObject19.bin"/><Relationship Id="rId15" Type="http://schemas.openxmlformats.org/officeDocument/2006/relationships/image" Target="../media/image91.emf"/><Relationship Id="rId23" Type="http://schemas.openxmlformats.org/officeDocument/2006/relationships/image" Target="../media/image95.emf"/><Relationship Id="rId28" Type="http://schemas.openxmlformats.org/officeDocument/2006/relationships/oleObject" Target="../embeddings/oleObject30.bin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93.emf"/><Relationship Id="rId4" Type="http://schemas.openxmlformats.org/officeDocument/2006/relationships/image" Target="../media/image87.emf"/><Relationship Id="rId9" Type="http://schemas.openxmlformats.org/officeDocument/2006/relationships/image" Target="../media/image88.emf"/><Relationship Id="rId14" Type="http://schemas.openxmlformats.org/officeDocument/2006/relationships/oleObject" Target="../embeddings/oleObject23.bin"/><Relationship Id="rId22" Type="http://schemas.openxmlformats.org/officeDocument/2006/relationships/oleObject" Target="../embeddings/oleObject27.bin"/><Relationship Id="rId27" Type="http://schemas.openxmlformats.org/officeDocument/2006/relationships/image" Target="../media/image9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chart" Target="../charts/char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chart" Target="../charts/chart4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chart" Target="../charts/chart5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A2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Объект 7">
            <a:extLst>
              <a:ext uri="{FF2B5EF4-FFF2-40B4-BE49-F238E27FC236}">
                <a16:creationId xmlns:a16="http://schemas.microsoft.com/office/drawing/2014/main" id="{701BC67F-9047-47B7-8141-8CA3D0166F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742308"/>
              </p:ext>
            </p:extLst>
          </p:nvPr>
        </p:nvGraphicFramePr>
        <p:xfrm>
          <a:off x="673043" y="439628"/>
          <a:ext cx="1102979" cy="1595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7" name="CorelDRAW" r:id="rId3" imgW="1344960" imgH="1944000" progId="">
                  <p:embed/>
                </p:oleObj>
              </mc:Choice>
              <mc:Fallback>
                <p:oleObj name="CorelDRAW" r:id="rId3" imgW="1344960" imgH="1944000" progId="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043" y="439628"/>
                        <a:ext cx="1102979" cy="15956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41814" y="2476544"/>
            <a:ext cx="1078925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4800" b="1" dirty="0">
                <a:solidFill>
                  <a:schemeClr val="bg1"/>
                </a:solidFill>
                <a:latin typeface="DIN Pro Medium" panose="020B0604020202020204" charset="0"/>
                <a:cs typeface="DIN Pro Medium" panose="020B0604020202020204" charset="0"/>
              </a:rPr>
              <a:t>ИТОГИ НАУЧНОЙ ДЕЯТЕЛЬНОСТИ ТУЛГУ В 2024 ГОДУ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8224795" y="5903182"/>
            <a:ext cx="35952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/>
            <a:r>
              <a:rPr lang="ru-RU" altLang="ru-RU" b="1" dirty="0">
                <a:solidFill>
                  <a:schemeClr val="bg1"/>
                </a:solidFill>
                <a:latin typeface="DIN Pro Medium" panose="020B0604020202020204" charset="0"/>
                <a:cs typeface="DIN Pro Medium" panose="020B0604020202020204" charset="0"/>
              </a:rPr>
              <a:t>Проректор по научной работе</a:t>
            </a:r>
          </a:p>
          <a:p>
            <a:pPr algn="r" eaLnBrk="1" hangingPunct="1"/>
            <a:r>
              <a:rPr lang="ru-RU" altLang="ru-RU" b="1" dirty="0">
                <a:solidFill>
                  <a:schemeClr val="bg1"/>
                </a:solidFill>
                <a:latin typeface="DIN Pro Medium" panose="020B0604020202020204" charset="0"/>
                <a:cs typeface="DIN Pro Medium" panose="020B0604020202020204" charset="0"/>
              </a:rPr>
              <a:t>Воротилин М.С.</a:t>
            </a:r>
          </a:p>
        </p:txBody>
      </p:sp>
    </p:spTree>
    <p:extLst>
      <p:ext uri="{BB962C8B-B14F-4D97-AF65-F5344CB8AC3E}">
        <p14:creationId xmlns:p14="http://schemas.microsoft.com/office/powerpoint/2010/main" val="915010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BC299FD5-8F99-4ACE-A86F-D9D0E0856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019" y="6492874"/>
            <a:ext cx="2743200" cy="365125"/>
          </a:xfrm>
        </p:spPr>
        <p:txBody>
          <a:bodyPr/>
          <a:lstStyle/>
          <a:p>
            <a:fld id="{4F1936FF-7689-4194-A362-668F9B3B6708}" type="slidenum">
              <a:rPr lang="ru-RU" sz="1600" smtClean="0">
                <a:solidFill>
                  <a:schemeClr val="bg1"/>
                </a:solidFill>
              </a:rPr>
              <a:pPr/>
              <a:t>10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EC68FA3-FE06-40DF-BD21-2604211BD2F0}"/>
              </a:ext>
            </a:extLst>
          </p:cNvPr>
          <p:cNvSpPr txBox="1">
            <a:spLocks/>
          </p:cNvSpPr>
          <p:nvPr/>
        </p:nvSpPr>
        <p:spPr>
          <a:xfrm>
            <a:off x="682459" y="86595"/>
            <a:ext cx="9024961" cy="67207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altLang="ru-RU" sz="2670" b="1" dirty="0">
                <a:solidFill>
                  <a:srgbClr val="8A231C"/>
                </a:solidFill>
                <a:cs typeface="DIN Pro Medium" panose="020B0604020101020102" pitchFamily="34" charset="0"/>
              </a:rPr>
              <a:t>ПУБЛИКАЦИОННАЯ АКТИВНОСТЬ, АКАДЕМИЧЕСКАЯ МОБИЛЬНОСТЬ, ИЗОБРЕТАТЕЛЬСКАЯ ДЕЯТЕЛЬНОСТЬ</a:t>
            </a:r>
            <a:endParaRPr lang="ru-RU" sz="2670" b="1" dirty="0">
              <a:solidFill>
                <a:srgbClr val="8A231C"/>
              </a:solidFill>
              <a:cs typeface="DIN Pro Medium" panose="020B0604020101020102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895" y="935837"/>
            <a:ext cx="3800381" cy="163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49</a:t>
            </a:r>
            <a:r>
              <a:rPr lang="ru-RU" sz="1400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 научных мероприятий </a:t>
            </a:r>
            <a:br>
              <a:rPr lang="ru-RU" sz="1400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</a:br>
            <a:r>
              <a:rPr lang="ru-RU" sz="1400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(</a:t>
            </a:r>
            <a:r>
              <a:rPr lang="ru-RU" b="1" dirty="0">
                <a:solidFill>
                  <a:srgbClr val="C00000"/>
                </a:solidFill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28</a:t>
            </a:r>
            <a:r>
              <a:rPr lang="ru-RU" sz="1400" b="1" dirty="0">
                <a:solidFill>
                  <a:srgbClr val="C00000"/>
                </a:solidFill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 </a:t>
            </a:r>
            <a:r>
              <a:rPr lang="ru-RU" sz="1400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международных и </a:t>
            </a:r>
            <a:r>
              <a:rPr lang="ru-RU" b="1" dirty="0">
                <a:solidFill>
                  <a:srgbClr val="C00000"/>
                </a:solidFill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21</a:t>
            </a:r>
            <a:r>
              <a:rPr lang="ru-RU" sz="1400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 всероссийских и региональных)</a:t>
            </a:r>
          </a:p>
          <a:p>
            <a:pPr>
              <a:lnSpc>
                <a:spcPct val="70000"/>
              </a:lnSpc>
            </a:pPr>
            <a:r>
              <a:rPr lang="ru-RU" sz="1400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 </a:t>
            </a:r>
            <a:br>
              <a:rPr lang="ru-RU" sz="1400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</a:br>
            <a:r>
              <a:rPr lang="ru-RU" sz="1400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проведены на базе ТулГУ</a:t>
            </a:r>
            <a:endParaRPr lang="ru-RU" b="1" dirty="0">
              <a:latin typeface="DIN Pro Medium" panose="020B0604020202020204" charset="0"/>
              <a:cs typeface="DIN Pro Medium" panose="020B060402020202020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68861" y="1797875"/>
            <a:ext cx="44835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DIN Pro Medium" panose="020B0604020202020204" charset="0"/>
                <a:cs typeface="DIN Pro Medium" panose="020B0604020202020204" charset="0"/>
              </a:rPr>
              <a:t>62</a:t>
            </a:r>
            <a:r>
              <a:rPr lang="ru-RU" sz="1400" b="1" dirty="0">
                <a:solidFill>
                  <a:srgbClr val="8A231C"/>
                </a:solidFill>
                <a:latin typeface="DIN Pro Medium" panose="020B0604020202020204" charset="0"/>
                <a:cs typeface="DIN Pro Medium" panose="020B0604020202020204" charset="0"/>
              </a:rPr>
              <a:t> </a:t>
            </a:r>
            <a:r>
              <a:rPr lang="ru-RU" sz="1400" b="1" dirty="0">
                <a:latin typeface="DIN Pro Medium" panose="020B0604020202020204" charset="0"/>
                <a:cs typeface="DIN Pro Medium" panose="020B0604020202020204" charset="0"/>
              </a:rPr>
              <a:t>экспонатов представлен на </a:t>
            </a:r>
            <a:r>
              <a:rPr lang="ru-RU" sz="4800" b="1" dirty="0">
                <a:solidFill>
                  <a:srgbClr val="C00000"/>
                </a:solidFill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60</a:t>
            </a:r>
            <a:r>
              <a:rPr lang="ru-RU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 </a:t>
            </a:r>
            <a:r>
              <a:rPr lang="ru-RU" sz="1400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выставках</a:t>
            </a:r>
            <a:endParaRPr lang="ru-RU" sz="1400" b="1" dirty="0">
              <a:latin typeface="DIN Pro Medium" panose="020B0604020202020204" charset="0"/>
              <a:cs typeface="DIN Pro Medium" panose="020B060402020202020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66419" y="2747360"/>
            <a:ext cx="393548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Опубликовано </a:t>
            </a:r>
            <a:r>
              <a:rPr lang="ru-RU" sz="4800" b="1" dirty="0">
                <a:solidFill>
                  <a:srgbClr val="C00000"/>
                </a:solidFill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1</a:t>
            </a:r>
            <a:r>
              <a:rPr lang="en-US" sz="4800" b="1" dirty="0">
                <a:solidFill>
                  <a:srgbClr val="C00000"/>
                </a:solidFill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95</a:t>
            </a:r>
            <a:r>
              <a:rPr lang="ru-RU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 </a:t>
            </a:r>
            <a:br>
              <a:rPr lang="ru-RU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</a:br>
            <a:r>
              <a:rPr lang="ru-RU" sz="1400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научных статей – в базе </a:t>
            </a:r>
            <a:r>
              <a:rPr lang="ru-RU" sz="1400" b="1" dirty="0" err="1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Scopus</a:t>
            </a:r>
            <a:r>
              <a:rPr lang="ru-RU" sz="1400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 и </a:t>
            </a:r>
            <a:r>
              <a:rPr lang="en-US" sz="1400" b="1" dirty="0" err="1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WoS</a:t>
            </a:r>
            <a:r>
              <a:rPr lang="ru-RU" sz="1400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68861" y="765777"/>
            <a:ext cx="57091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607</a:t>
            </a:r>
            <a:r>
              <a:rPr lang="ru-RU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 </a:t>
            </a:r>
            <a:r>
              <a:rPr lang="ru-RU" sz="1400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конференции сотрудников университета </a:t>
            </a:r>
            <a:br>
              <a:rPr lang="ru-RU" sz="1400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</a:br>
            <a:r>
              <a:rPr lang="ru-RU" sz="1400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(</a:t>
            </a:r>
            <a:r>
              <a:rPr lang="ru-RU" b="1" dirty="0">
                <a:solidFill>
                  <a:srgbClr val="C00000"/>
                </a:solidFill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302</a:t>
            </a:r>
            <a:r>
              <a:rPr lang="ru-RU" b="1" dirty="0">
                <a:solidFill>
                  <a:srgbClr val="000000"/>
                </a:solidFill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 </a:t>
            </a:r>
            <a:r>
              <a:rPr lang="ru-RU" sz="1400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международных и </a:t>
            </a:r>
            <a:r>
              <a:rPr lang="ru-RU" b="1" dirty="0">
                <a:solidFill>
                  <a:srgbClr val="C00000"/>
                </a:solidFill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305 </a:t>
            </a:r>
            <a:r>
              <a:rPr lang="ru-RU" sz="1400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всероссийских)</a:t>
            </a:r>
            <a:endParaRPr lang="ru-RU" sz="1400" b="1" dirty="0">
              <a:latin typeface="DIN Pro Medium" panose="020B0604020202020204" charset="0"/>
              <a:cs typeface="DIN Pro Medium" panose="020B060402020202020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14895" y="3652115"/>
            <a:ext cx="6333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37</a:t>
            </a:r>
            <a:r>
              <a:rPr lang="ru-RU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 </a:t>
            </a:r>
            <a:r>
              <a:rPr lang="ru-RU" sz="1400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научных статей в журналах </a:t>
            </a:r>
            <a:r>
              <a:rPr lang="en-US" b="1" i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Q1-Q2</a:t>
            </a:r>
            <a:endParaRPr lang="ru-RU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14895" y="4865798"/>
            <a:ext cx="554486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подано </a:t>
            </a:r>
            <a:r>
              <a:rPr lang="ru-RU" sz="4800" b="1" dirty="0">
                <a:solidFill>
                  <a:srgbClr val="C0000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157</a:t>
            </a:r>
            <a:r>
              <a:rPr lang="ru-RU" b="1" dirty="0"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 </a:t>
            </a:r>
            <a:r>
              <a:rPr lang="ru-RU" sz="1400" b="1" dirty="0"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заявок на различные </a:t>
            </a:r>
            <a:br>
              <a:rPr lang="ru-RU" sz="1400" b="1" dirty="0"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</a:br>
            <a:r>
              <a:rPr lang="ru-RU" sz="1400" b="1" dirty="0"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объекты промышленной собственности получено </a:t>
            </a:r>
            <a:endParaRPr lang="ru-RU" b="1" dirty="0">
              <a:latin typeface="DIN Pro Medium" panose="020B0604020202020204" charset="0"/>
              <a:cs typeface="DIN Pro Medium" panose="020B060402020202020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93164" y="4865798"/>
            <a:ext cx="561571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spc="-10" dirty="0">
                <a:solidFill>
                  <a:srgbClr val="C0000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71</a:t>
            </a:r>
            <a:r>
              <a:rPr lang="ru-RU" b="1" spc="-10" dirty="0">
                <a:solidFill>
                  <a:srgbClr val="C0000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 </a:t>
            </a:r>
            <a:r>
              <a:rPr lang="ru-RU" sz="1400" b="1" spc="-10" dirty="0"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обучающийся принял участие в подаче </a:t>
            </a:r>
            <a:br>
              <a:rPr lang="ru-RU" sz="1400" b="1" spc="-10" dirty="0"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</a:br>
            <a:r>
              <a:rPr lang="ru-RU" sz="1400" b="1" spc="-10" dirty="0"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заявок на объекты интеллектуальной деятельности</a:t>
            </a:r>
            <a:endParaRPr lang="ru-RU" sz="1400" dirty="0">
              <a:latin typeface="DIN Pro Medium" panose="020B0604020202020204" charset="0"/>
              <a:cs typeface="DIN Pro Medium" panose="020B0604020202020204" charset="0"/>
            </a:endParaRPr>
          </a:p>
        </p:txBody>
      </p:sp>
      <p:graphicFrame>
        <p:nvGraphicFramePr>
          <p:cNvPr id="20" name="Объект 5">
            <a:extLst>
              <a:ext uri="{FF2B5EF4-FFF2-40B4-BE49-F238E27FC236}">
                <a16:creationId xmlns:a16="http://schemas.microsoft.com/office/drawing/2014/main" id="{59779F16-ACC8-4371-B95D-A4ADE4790F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470257"/>
              </p:ext>
            </p:extLst>
          </p:nvPr>
        </p:nvGraphicFramePr>
        <p:xfrm>
          <a:off x="193338" y="62686"/>
          <a:ext cx="481426" cy="69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2" name="CorelDRAW" r:id="rId3" imgW="1344960" imgH="1944000" progId="">
                  <p:embed/>
                </p:oleObj>
              </mc:Choice>
              <mc:Fallback>
                <p:oleObj name="CorelDRAW" r:id="rId3" imgW="1344960" imgH="1944000" progId="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38" y="62686"/>
                        <a:ext cx="481426" cy="696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168861" y="2811812"/>
            <a:ext cx="413017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19</a:t>
            </a:r>
            <a:r>
              <a:rPr lang="en-US" sz="4800" b="1" dirty="0">
                <a:solidFill>
                  <a:srgbClr val="C00000"/>
                </a:solidFill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88</a:t>
            </a:r>
            <a:r>
              <a:rPr lang="ru-RU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 </a:t>
            </a:r>
            <a:r>
              <a:rPr lang="ru-RU" sz="1400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статей – в журналах, входящих в систему РИНЦ</a:t>
            </a:r>
            <a:endParaRPr lang="ru-RU" sz="1400" b="1" dirty="0">
              <a:latin typeface="DIN Pro Medium" panose="020B0604020202020204" charset="0"/>
              <a:cs typeface="DIN Pro Medium" panose="020B060402020202020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00439" y="5844439"/>
            <a:ext cx="9217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154</a:t>
            </a:r>
            <a:r>
              <a:rPr lang="ru-RU" b="1" dirty="0">
                <a:solidFill>
                  <a:srgbClr val="C0000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 </a:t>
            </a:r>
            <a:r>
              <a:rPr lang="ru-RU" sz="1400" b="1" dirty="0"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охранных документа,  в том числе  </a:t>
            </a:r>
            <a:r>
              <a:rPr lang="ru-RU" sz="4800" b="1" dirty="0">
                <a:solidFill>
                  <a:srgbClr val="C0000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41</a:t>
            </a:r>
            <a:r>
              <a:rPr lang="ru-RU" b="1" dirty="0">
                <a:solidFill>
                  <a:srgbClr val="C0000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 </a:t>
            </a:r>
            <a:r>
              <a:rPr lang="ru-RU" sz="1400" b="1" dirty="0"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патент на изобретения</a:t>
            </a:r>
            <a:endParaRPr lang="ru-RU" sz="1400" dirty="0"/>
          </a:p>
        </p:txBody>
      </p:sp>
      <p:sp>
        <p:nvSpPr>
          <p:cNvPr id="25" name="Скругленный прямоугольник 57">
            <a:extLst>
              <a:ext uri="{FF2B5EF4-FFF2-40B4-BE49-F238E27FC236}">
                <a16:creationId xmlns:a16="http://schemas.microsoft.com/office/drawing/2014/main" id="{AC2D7CF8-0CB0-6B5F-2524-94A02AE00686}"/>
              </a:ext>
            </a:extLst>
          </p:cNvPr>
          <p:cNvSpPr/>
          <p:nvPr/>
        </p:nvSpPr>
        <p:spPr>
          <a:xfrm rot="16200000">
            <a:off x="5188859" y="-3680825"/>
            <a:ext cx="1897304" cy="10910105"/>
          </a:xfrm>
          <a:prstGeom prst="roundRect">
            <a:avLst>
              <a:gd name="adj" fmla="val 14755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7419" y="1276476"/>
            <a:ext cx="803572" cy="948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19" y="1363701"/>
            <a:ext cx="803572" cy="803572"/>
          </a:xfrm>
          <a:prstGeom prst="rect">
            <a:avLst/>
          </a:prstGeom>
        </p:spPr>
      </p:pic>
      <p:sp>
        <p:nvSpPr>
          <p:cNvPr id="27" name="Скругленный прямоугольник 57">
            <a:extLst>
              <a:ext uri="{FF2B5EF4-FFF2-40B4-BE49-F238E27FC236}">
                <a16:creationId xmlns:a16="http://schemas.microsoft.com/office/drawing/2014/main" id="{AC2D7CF8-0CB0-6B5F-2524-94A02AE00686}"/>
              </a:ext>
            </a:extLst>
          </p:cNvPr>
          <p:cNvSpPr/>
          <p:nvPr/>
        </p:nvSpPr>
        <p:spPr>
          <a:xfrm rot="16200000">
            <a:off x="5188859" y="-1670108"/>
            <a:ext cx="1897304" cy="10910105"/>
          </a:xfrm>
          <a:prstGeom prst="roundRect">
            <a:avLst>
              <a:gd name="adj" fmla="val 14755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7419" y="3388793"/>
            <a:ext cx="803572" cy="948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434051" y="3432943"/>
            <a:ext cx="663229" cy="657062"/>
            <a:chOff x="434051" y="2553482"/>
            <a:chExt cx="803572" cy="80357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51" y="2553482"/>
              <a:ext cx="803572" cy="803572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576394" y="2618690"/>
              <a:ext cx="56066" cy="13014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Скругленный прямоугольник 57">
            <a:extLst>
              <a:ext uri="{FF2B5EF4-FFF2-40B4-BE49-F238E27FC236}">
                <a16:creationId xmlns:a16="http://schemas.microsoft.com/office/drawing/2014/main" id="{AC2D7CF8-0CB0-6B5F-2524-94A02AE00686}"/>
              </a:ext>
            </a:extLst>
          </p:cNvPr>
          <p:cNvSpPr/>
          <p:nvPr/>
        </p:nvSpPr>
        <p:spPr>
          <a:xfrm rot="16200000">
            <a:off x="5188859" y="369414"/>
            <a:ext cx="1897304" cy="10910105"/>
          </a:xfrm>
          <a:prstGeom prst="roundRect">
            <a:avLst>
              <a:gd name="adj" fmla="val 14755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7419" y="5428315"/>
            <a:ext cx="803572" cy="948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4" y="5570841"/>
            <a:ext cx="730271" cy="730271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31EF885-3211-4160-83F7-A78E12F0E744}"/>
              </a:ext>
            </a:extLst>
          </p:cNvPr>
          <p:cNvSpPr/>
          <p:nvPr/>
        </p:nvSpPr>
        <p:spPr>
          <a:xfrm>
            <a:off x="6140794" y="3724333"/>
            <a:ext cx="6333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203</a:t>
            </a:r>
            <a:r>
              <a:rPr lang="ru-RU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 </a:t>
            </a:r>
            <a:r>
              <a:rPr lang="ru-RU" sz="1400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научных статей в ядре РИНЦ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083195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BC299FD5-8F99-4ACE-A86F-D9D0E0856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019" y="6492874"/>
            <a:ext cx="2743200" cy="365125"/>
          </a:xfrm>
        </p:spPr>
        <p:txBody>
          <a:bodyPr/>
          <a:lstStyle/>
          <a:p>
            <a:fld id="{4F1936FF-7689-4194-A362-668F9B3B6708}" type="slidenum">
              <a:rPr lang="ru-RU" sz="1600" smtClean="0">
                <a:solidFill>
                  <a:schemeClr val="bg1"/>
                </a:solidFill>
              </a:rPr>
              <a:pPr/>
              <a:t>11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EC68FA3-FE06-40DF-BD21-2604211BD2F0}"/>
              </a:ext>
            </a:extLst>
          </p:cNvPr>
          <p:cNvSpPr txBox="1">
            <a:spLocks/>
          </p:cNvSpPr>
          <p:nvPr/>
        </p:nvSpPr>
        <p:spPr>
          <a:xfrm>
            <a:off x="682459" y="86595"/>
            <a:ext cx="9024961" cy="67207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altLang="ru-RU" sz="2670" b="1" dirty="0">
                <a:solidFill>
                  <a:srgbClr val="8A231C"/>
                </a:solidFill>
                <a:cs typeface="DIN Pro Medium" panose="020B0604020101020102" pitchFamily="34" charset="0"/>
              </a:rPr>
              <a:t>ИЗДАТЕЛЬСКАЯ ДЕЯТЕЛЬНОСТЬ</a:t>
            </a:r>
            <a:endParaRPr lang="ru-RU" sz="2670" b="1" dirty="0">
              <a:solidFill>
                <a:srgbClr val="8A231C"/>
              </a:solidFill>
              <a:cs typeface="DIN Pro Medium" panose="020B0604020101020102" pitchFamily="34" charset="0"/>
            </a:endParaRPr>
          </a:p>
        </p:txBody>
      </p:sp>
      <p:graphicFrame>
        <p:nvGraphicFramePr>
          <p:cNvPr id="20" name="Объект 5">
            <a:extLst>
              <a:ext uri="{FF2B5EF4-FFF2-40B4-BE49-F238E27FC236}">
                <a16:creationId xmlns:a16="http://schemas.microsoft.com/office/drawing/2014/main" id="{59779F16-ACC8-4371-B95D-A4ADE4790F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470257"/>
              </p:ext>
            </p:extLst>
          </p:nvPr>
        </p:nvGraphicFramePr>
        <p:xfrm>
          <a:off x="193338" y="62686"/>
          <a:ext cx="481426" cy="69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1" name="CorelDRAW" r:id="rId3" imgW="1344960" imgH="1944000" progId="">
                  <p:embed/>
                </p:oleObj>
              </mc:Choice>
              <mc:Fallback>
                <p:oleObj name="CorelDRAW" r:id="rId3" imgW="1344960" imgH="1944000" progId="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38" y="62686"/>
                        <a:ext cx="481426" cy="696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456D9A6-3F5E-48A7-B136-3E1673BCD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913235"/>
              </p:ext>
            </p:extLst>
          </p:nvPr>
        </p:nvGraphicFramePr>
        <p:xfrm>
          <a:off x="548189" y="1095075"/>
          <a:ext cx="5352881" cy="3636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8658">
                  <a:extLst>
                    <a:ext uri="{9D8B030D-6E8A-4147-A177-3AD203B41FA5}">
                      <a16:colId xmlns:a16="http://schemas.microsoft.com/office/drawing/2014/main" val="161544797"/>
                    </a:ext>
                  </a:extLst>
                </a:gridCol>
                <a:gridCol w="903767">
                  <a:extLst>
                    <a:ext uri="{9D8B030D-6E8A-4147-A177-3AD203B41FA5}">
                      <a16:colId xmlns:a16="http://schemas.microsoft.com/office/drawing/2014/main" val="834394331"/>
                    </a:ext>
                  </a:extLst>
                </a:gridCol>
                <a:gridCol w="800408">
                  <a:extLst>
                    <a:ext uri="{9D8B030D-6E8A-4147-A177-3AD203B41FA5}">
                      <a16:colId xmlns:a16="http://schemas.microsoft.com/office/drawing/2014/main" val="2596536486"/>
                    </a:ext>
                  </a:extLst>
                </a:gridCol>
                <a:gridCol w="720048">
                  <a:extLst>
                    <a:ext uri="{9D8B030D-6E8A-4147-A177-3AD203B41FA5}">
                      <a16:colId xmlns:a16="http://schemas.microsoft.com/office/drawing/2014/main" val="3910905506"/>
                    </a:ext>
                  </a:extLst>
                </a:gridCol>
              </a:tblGrid>
              <a:tr h="253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Год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2024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2023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2022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999002"/>
                  </a:ext>
                </a:extLst>
              </a:tr>
              <a:tr h="14753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Известия </a:t>
                      </a:r>
                      <a:r>
                        <a:rPr lang="ru-RU" sz="1600" dirty="0" err="1">
                          <a:effectLst/>
                        </a:rPr>
                        <a:t>ТулГУ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заказов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 тираж (шт.)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страниц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44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1108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12655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44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1065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11252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44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1054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11192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373415"/>
                  </a:ext>
                </a:extLst>
              </a:tr>
              <a:tr h="18866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Учебная и научная литература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заказов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 тираж (шт.)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страниц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144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3507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29475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140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3505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28573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139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2748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28414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304744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AC0F60F-AFB7-4B77-BB0F-BB620751A258}"/>
              </a:ext>
            </a:extLst>
          </p:cNvPr>
          <p:cNvSpPr/>
          <p:nvPr/>
        </p:nvSpPr>
        <p:spPr>
          <a:xfrm>
            <a:off x="1906280" y="5067688"/>
            <a:ext cx="380038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2,6</a:t>
            </a:r>
            <a:r>
              <a:rPr lang="ru-RU" sz="1400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 млн рублей прибыли от коммерческих изданий</a:t>
            </a:r>
            <a:endParaRPr lang="ru-RU" b="1" dirty="0">
              <a:latin typeface="DIN Pro Medium" panose="020B0604020202020204" charset="0"/>
              <a:cs typeface="DIN Pro Medium" panose="020B060402020202020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45B7D8-6370-4011-BA8B-D99DC8E9CA89}"/>
              </a:ext>
            </a:extLst>
          </p:cNvPr>
          <p:cNvSpPr/>
          <p:nvPr/>
        </p:nvSpPr>
        <p:spPr>
          <a:xfrm>
            <a:off x="6485340" y="1095075"/>
            <a:ext cx="543375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DIN Pro Medium" panose="020B0604020202020204" charset="0"/>
                <a:cs typeface="DIN Pro Medium" panose="020B0604020202020204" charset="0"/>
              </a:rPr>
              <a:t>Создана и используется в работе издательская платформа OJS (Open Journal System)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DIN Pro Medium" panose="020B0604020202020204" charset="0"/>
              <a:cs typeface="DIN Pro Medium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DIN Pro Medium" panose="020B0604020202020204" charset="0"/>
                <a:cs typeface="DIN Pro Medium" panose="020B0604020202020204" charset="0"/>
              </a:rPr>
              <a:t>Разработано и утверждено Положение о редакционном совете сборников «Известия Тульского государственного университета»;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DIN Pro Medium" panose="020B0604020202020204" charset="0"/>
              <a:cs typeface="DIN Pro Medium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DIN Pro Medium" panose="020B0604020202020204" charset="0"/>
                <a:cs typeface="DIN Pro Medium" panose="020B0604020202020204" charset="0"/>
              </a:rPr>
              <a:t>Ведется работа по передаче обязательных электронных экземпляров учебной и научной литературы, издаваемой Издательством </a:t>
            </a:r>
            <a:r>
              <a:rPr lang="ru-RU" dirty="0" err="1">
                <a:latin typeface="DIN Pro Medium" panose="020B0604020202020204" charset="0"/>
                <a:cs typeface="DIN Pro Medium" panose="020B0604020202020204" charset="0"/>
              </a:rPr>
              <a:t>ТулГУ</a:t>
            </a:r>
            <a:r>
              <a:rPr lang="ru-RU" dirty="0">
                <a:latin typeface="DIN Pro Medium" panose="020B0604020202020204" charset="0"/>
                <a:cs typeface="DIN Pro Medium" panose="020B0604020202020204" charset="0"/>
              </a:rPr>
              <a:t> в Российскую Государственную библиотеку (РГБ) для пополнения фонда Научной электронной библиотеки (НЭБ)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DIN Pro Medium" panose="020B0604020202020204" charset="0"/>
              <a:cs typeface="DIN Pro Medium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DIN Pro Medium" panose="020B0604020202020204" charset="0"/>
                <a:cs typeface="DIN Pro Medium" panose="020B0604020202020204" charset="0"/>
              </a:rPr>
              <a:t>Научные сборники «Известия Тульского государственного университета» успешно прошли контрольно-надзорные мероприятия Управления Роскомнадзора по Тульской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1083195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BC299FD5-8F99-4ACE-A86F-D9D0E0856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019" y="6492874"/>
            <a:ext cx="2743200" cy="365125"/>
          </a:xfrm>
        </p:spPr>
        <p:txBody>
          <a:bodyPr/>
          <a:lstStyle/>
          <a:p>
            <a:fld id="{4F1936FF-7689-4194-A362-668F9B3B6708}" type="slidenum">
              <a:rPr lang="ru-RU" sz="1600" smtClean="0">
                <a:solidFill>
                  <a:schemeClr val="bg1"/>
                </a:solidFill>
              </a:rPr>
              <a:pPr/>
              <a:t>12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EC68FA3-FE06-40DF-BD21-2604211BD2F0}"/>
              </a:ext>
            </a:extLst>
          </p:cNvPr>
          <p:cNvSpPr txBox="1">
            <a:spLocks/>
          </p:cNvSpPr>
          <p:nvPr/>
        </p:nvSpPr>
        <p:spPr>
          <a:xfrm>
            <a:off x="682459" y="86595"/>
            <a:ext cx="9024961" cy="67207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altLang="ru-RU" sz="2670" b="1" dirty="0">
                <a:solidFill>
                  <a:srgbClr val="8A231C"/>
                </a:solidFill>
                <a:cs typeface="DIN Pro Medium" panose="020B0604020101020102" pitchFamily="34" charset="0"/>
              </a:rPr>
              <a:t>ПОДГОТОВКА КАДРОВ ВЫСШЕЙ КВАЛИФИКАЦИИ</a:t>
            </a:r>
            <a:endParaRPr lang="ru-RU" sz="2670" b="1" dirty="0">
              <a:solidFill>
                <a:srgbClr val="8A231C"/>
              </a:solidFill>
              <a:cs typeface="DIN Pro Medium" panose="020B0604020101020102" pitchFamily="34" charset="0"/>
            </a:endParaRPr>
          </a:p>
        </p:txBody>
      </p:sp>
      <p:graphicFrame>
        <p:nvGraphicFramePr>
          <p:cNvPr id="20" name="Объект 5">
            <a:extLst>
              <a:ext uri="{FF2B5EF4-FFF2-40B4-BE49-F238E27FC236}">
                <a16:creationId xmlns:a16="http://schemas.microsoft.com/office/drawing/2014/main" id="{59779F16-ACC8-4371-B95D-A4ADE4790F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338" y="62686"/>
          <a:ext cx="481426" cy="69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3" name="CorelDRAW" r:id="rId3" imgW="1344960" imgH="1944000" progId="">
                  <p:embed/>
                </p:oleObj>
              </mc:Choice>
              <mc:Fallback>
                <p:oleObj name="CorelDRAW" r:id="rId3" imgW="1344960" imgH="194400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38" y="62686"/>
                        <a:ext cx="481426" cy="696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Скругленный прямоугольник 57">
            <a:extLst>
              <a:ext uri="{FF2B5EF4-FFF2-40B4-BE49-F238E27FC236}">
                <a16:creationId xmlns:a16="http://schemas.microsoft.com/office/drawing/2014/main" id="{AC2D7CF8-0CB0-6B5F-2524-94A02AE00686}"/>
              </a:ext>
            </a:extLst>
          </p:cNvPr>
          <p:cNvSpPr/>
          <p:nvPr/>
        </p:nvSpPr>
        <p:spPr>
          <a:xfrm rot="16200000">
            <a:off x="5188859" y="-3680825"/>
            <a:ext cx="1897304" cy="10910105"/>
          </a:xfrm>
          <a:prstGeom prst="roundRect">
            <a:avLst>
              <a:gd name="adj" fmla="val 14755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7419" y="1276476"/>
            <a:ext cx="803572" cy="948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57">
            <a:extLst>
              <a:ext uri="{FF2B5EF4-FFF2-40B4-BE49-F238E27FC236}">
                <a16:creationId xmlns:a16="http://schemas.microsoft.com/office/drawing/2014/main" id="{AC2D7CF8-0CB0-6B5F-2524-94A02AE00686}"/>
              </a:ext>
            </a:extLst>
          </p:cNvPr>
          <p:cNvSpPr/>
          <p:nvPr/>
        </p:nvSpPr>
        <p:spPr>
          <a:xfrm rot="16200000">
            <a:off x="5188859" y="-1670108"/>
            <a:ext cx="1897304" cy="10910105"/>
          </a:xfrm>
          <a:prstGeom prst="roundRect">
            <a:avLst>
              <a:gd name="adj" fmla="val 14755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7419" y="3388793"/>
            <a:ext cx="803572" cy="948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57">
            <a:extLst>
              <a:ext uri="{FF2B5EF4-FFF2-40B4-BE49-F238E27FC236}">
                <a16:creationId xmlns:a16="http://schemas.microsoft.com/office/drawing/2014/main" id="{AC2D7CF8-0CB0-6B5F-2524-94A02AE00686}"/>
              </a:ext>
            </a:extLst>
          </p:cNvPr>
          <p:cNvSpPr/>
          <p:nvPr/>
        </p:nvSpPr>
        <p:spPr>
          <a:xfrm rot="16200000">
            <a:off x="5360715" y="417526"/>
            <a:ext cx="1553593" cy="10910105"/>
          </a:xfrm>
          <a:prstGeom prst="roundRect">
            <a:avLst>
              <a:gd name="adj" fmla="val 14755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7419" y="5428315"/>
            <a:ext cx="803572" cy="948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1" y="1375253"/>
            <a:ext cx="740159" cy="74015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714895" y="989862"/>
            <a:ext cx="6096000" cy="15040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6000" b="1" dirty="0">
                <a:solidFill>
                  <a:srgbClr val="C00000"/>
                </a:solidFill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76</a:t>
            </a:r>
            <a:r>
              <a:rPr lang="ru-RU" sz="1400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образовательных программа магистратуры</a:t>
            </a:r>
            <a:endParaRPr lang="ru-RU" b="1" dirty="0">
              <a:latin typeface="DIN Pro Medium" panose="020B0604020202020204" charset="0"/>
              <a:ea typeface="Times New Roman" panose="02020603050405020304" pitchFamily="18" charset="0"/>
              <a:cs typeface="DIN Pro Medium" panose="020B0604020202020204" charset="0"/>
            </a:endParaRPr>
          </a:p>
          <a:p>
            <a:pPr algn="just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(</a:t>
            </a:r>
            <a:r>
              <a:rPr lang="ru-RU" b="1" dirty="0">
                <a:solidFill>
                  <a:srgbClr val="C00000"/>
                </a:solidFill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2486 </a:t>
            </a:r>
            <a:r>
              <a:rPr lang="ru-RU" sz="1400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человек обучается на очной форме,</a:t>
            </a:r>
          </a:p>
          <a:p>
            <a:pPr algn="just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35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граждан иностранных государств</a:t>
            </a:r>
            <a:r>
              <a:rPr lang="ru-RU" sz="1400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)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83600" y="846057"/>
            <a:ext cx="39041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423</a:t>
            </a:r>
            <a:r>
              <a:rPr lang="ru-RU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 </a:t>
            </a:r>
            <a:r>
              <a:rPr lang="ru-RU" sz="1400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человека поступили в 2024 году</a:t>
            </a:r>
          </a:p>
          <a:p>
            <a:r>
              <a:rPr lang="ru-RU" sz="1400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	(количество бюджетных мест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335</a:t>
            </a:r>
            <a:r>
              <a:rPr lang="ru-RU" sz="1400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)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683600" y="1713811"/>
            <a:ext cx="47888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462</a:t>
            </a:r>
            <a:r>
              <a:rPr lang="ru-RU" sz="4800" b="1" dirty="0">
                <a:solidFill>
                  <a:srgbClr val="8A231C"/>
                </a:solidFill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 </a:t>
            </a:r>
            <a:r>
              <a:rPr lang="ru-RU" sz="1400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человека выпуска (</a:t>
            </a:r>
            <a:r>
              <a:rPr lang="ru-RU" b="1" dirty="0">
                <a:solidFill>
                  <a:srgbClr val="C00000"/>
                </a:solidFill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283</a:t>
            </a:r>
            <a:r>
              <a:rPr lang="ru-RU" sz="1400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 диплома с отличием)</a:t>
            </a:r>
            <a:endParaRPr lang="ru-RU" sz="14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19" y="3565999"/>
            <a:ext cx="623513" cy="623513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714895" y="2904112"/>
            <a:ext cx="6096000" cy="10064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4800" b="1" dirty="0">
                <a:solidFill>
                  <a:srgbClr val="C0000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83</a:t>
            </a:r>
            <a:r>
              <a:rPr lang="ru-RU" sz="1400" b="1" dirty="0"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 научных специальности в аспирантуре</a:t>
            </a:r>
            <a:br>
              <a:rPr lang="ru-RU" sz="1400" b="1" dirty="0"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</a:br>
            <a:r>
              <a:rPr lang="ru-RU" sz="1400" b="1" dirty="0"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(общее количество аспирантов </a:t>
            </a:r>
            <a:r>
              <a:rPr lang="ru-RU" b="1" dirty="0">
                <a:solidFill>
                  <a:srgbClr val="C0000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241</a:t>
            </a:r>
            <a:r>
              <a:rPr lang="ru-RU" sz="1400" b="1" dirty="0"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 человек)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711781" y="3910541"/>
            <a:ext cx="3881960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4800" b="1" dirty="0">
                <a:solidFill>
                  <a:srgbClr val="C0000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39</a:t>
            </a:r>
            <a:r>
              <a:rPr lang="ru-RU" sz="4800" b="1" dirty="0">
                <a:solidFill>
                  <a:srgbClr val="8A231C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 </a:t>
            </a:r>
            <a:r>
              <a:rPr lang="ru-RU" sz="1400" b="1" dirty="0"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целевых аспиранта в интересах ТулГУ</a:t>
            </a:r>
            <a:endParaRPr lang="ru-RU" b="1" dirty="0">
              <a:latin typeface="DIN Pro Medium" panose="020B0604020202020204" charset="0"/>
              <a:ea typeface="Calibri" panose="020F0502020204030204" pitchFamily="34" charset="0"/>
              <a:cs typeface="DIN Pro Medium" panose="020B060402020202020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683600" y="2859257"/>
            <a:ext cx="4297908" cy="1006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4800" b="1" dirty="0">
                <a:solidFill>
                  <a:srgbClr val="C0000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34</a:t>
            </a:r>
            <a:r>
              <a:rPr lang="ru-RU" sz="1400" b="1" dirty="0">
                <a:solidFill>
                  <a:srgbClr val="8A231C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 о</a:t>
            </a:r>
            <a:r>
              <a:rPr lang="ru-RU" sz="1400" b="1" dirty="0"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кончили аспирантуру</a:t>
            </a:r>
          </a:p>
          <a:p>
            <a:pPr>
              <a:lnSpc>
                <a:spcPct val="90000"/>
              </a:lnSpc>
            </a:pPr>
            <a:r>
              <a:rPr lang="ru-RU" sz="1400" b="1" dirty="0"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(</a:t>
            </a:r>
            <a:r>
              <a:rPr lang="ru-RU" b="1" dirty="0">
                <a:solidFill>
                  <a:srgbClr val="C0000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1</a:t>
            </a:r>
            <a:r>
              <a:rPr lang="ru-RU" b="1" dirty="0">
                <a:solidFill>
                  <a:srgbClr val="C00000"/>
                </a:solidFill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8 </a:t>
            </a:r>
            <a:r>
              <a:rPr lang="ru-RU" sz="1400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человек защитили кандидатскую диссертацию </a:t>
            </a:r>
            <a:r>
              <a:rPr lang="ru-RU" sz="1400" b="1" dirty="0"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)</a:t>
            </a:r>
            <a:endParaRPr lang="ru-RU" b="1" dirty="0">
              <a:latin typeface="DIN Pro Medium" panose="020B0604020202020204" charset="0"/>
              <a:ea typeface="Calibri" panose="020F0502020204030204" pitchFamily="34" charset="0"/>
              <a:cs typeface="DIN Pro Medium" panose="020B060402020202020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96" y="5542894"/>
            <a:ext cx="722036" cy="722036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1711781" y="5208319"/>
            <a:ext cx="4175542" cy="1519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ru-RU" sz="4400" b="1" dirty="0">
                <a:solidFill>
                  <a:srgbClr val="C00000"/>
                </a:solidFill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14</a:t>
            </a:r>
            <a:r>
              <a:rPr lang="ru-RU" sz="1600" b="1" dirty="0">
                <a:solidFill>
                  <a:srgbClr val="C00000"/>
                </a:solidFill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 </a:t>
            </a:r>
            <a:r>
              <a:rPr lang="ru-RU" sz="1400" b="1" dirty="0"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научных специальности в докторантуре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ru-RU" sz="1400" b="1" dirty="0"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(общее количество докторантов </a:t>
            </a:r>
            <a:r>
              <a:rPr lang="ru-RU" b="1" dirty="0">
                <a:solidFill>
                  <a:srgbClr val="C0000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7</a:t>
            </a:r>
            <a:r>
              <a:rPr lang="ru-RU" sz="1400" b="1" dirty="0"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 человек)</a:t>
            </a:r>
            <a:endParaRPr lang="ru-RU" sz="1400" b="1" dirty="0">
              <a:latin typeface="DIN Pro Medium" panose="020B0604020202020204" charset="0"/>
              <a:ea typeface="Times New Roman" panose="02020603050405020304" pitchFamily="18" charset="0"/>
              <a:cs typeface="DIN Pro Medium" panose="020B0604020202020204" charset="0"/>
            </a:endParaRPr>
          </a:p>
          <a:p>
            <a:pPr>
              <a:lnSpc>
                <a:spcPct val="50000"/>
              </a:lnSpc>
              <a:spcBef>
                <a:spcPts val="600"/>
              </a:spcBef>
            </a:pPr>
            <a:endParaRPr lang="ru-RU" b="1" dirty="0">
              <a:latin typeface="DIN Pro Medium" panose="020B0604020202020204" charset="0"/>
              <a:ea typeface="Times New Roman" panose="02020603050405020304" pitchFamily="18" charset="0"/>
              <a:cs typeface="DIN Pro Medium" panose="020B0604020202020204" charset="0"/>
            </a:endParaRPr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ru-RU" sz="4400" b="1" dirty="0">
                <a:solidFill>
                  <a:srgbClr val="C00000"/>
                </a:solidFill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4</a:t>
            </a:r>
            <a:r>
              <a:rPr lang="ru-RU" sz="1600" b="1" dirty="0">
                <a:solidFill>
                  <a:srgbClr val="C00000"/>
                </a:solidFill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 </a:t>
            </a:r>
            <a:r>
              <a:rPr lang="ru-RU" sz="1400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докторанта окончили обучение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ru-RU" sz="1400" b="1" dirty="0">
                <a:latin typeface="DIN Pro Medium" panose="020B0604020202020204" charset="0"/>
                <a:cs typeface="DIN Pro Medium" panose="020B0604020202020204" charset="0"/>
              </a:rPr>
              <a:t>(защитили докторские диссертации </a:t>
            </a:r>
            <a:r>
              <a:rPr lang="ru-RU" b="1" dirty="0">
                <a:solidFill>
                  <a:srgbClr val="C0000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2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 человека)</a:t>
            </a:r>
            <a:endParaRPr lang="ru-RU" sz="1400" b="1" dirty="0">
              <a:latin typeface="DIN Pro Medium" panose="020B0604020202020204" charset="0"/>
              <a:cs typeface="DIN Pro Medium" panose="020B060402020202020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778125" y="5524929"/>
            <a:ext cx="4396693" cy="888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ru-RU" sz="4400" b="1" dirty="0">
                <a:solidFill>
                  <a:srgbClr val="C00000"/>
                </a:solidFill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6</a:t>
            </a:r>
            <a:r>
              <a:rPr lang="ru-RU" sz="1600" b="1" dirty="0">
                <a:solidFill>
                  <a:srgbClr val="C00000"/>
                </a:solidFill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 </a:t>
            </a:r>
            <a:r>
              <a:rPr lang="ru-RU" sz="1400" b="1" dirty="0">
                <a:latin typeface="DIN Pro Medium" panose="020B0604020202020204" charset="0"/>
                <a:ea typeface="Times New Roman" panose="02020603050405020304" pitchFamily="18" charset="0"/>
                <a:cs typeface="DIN Pro Medium" panose="020B0604020202020204" charset="0"/>
              </a:rPr>
              <a:t>диссертационных советов</a:t>
            </a:r>
          </a:p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(</a:t>
            </a:r>
            <a:r>
              <a:rPr lang="ru-RU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по </a:t>
            </a:r>
            <a:r>
              <a:rPr lang="ru-RU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13</a:t>
            </a:r>
            <a:r>
              <a:rPr lang="ru-RU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научным специальностям по </a:t>
            </a:r>
            <a:r>
              <a:rPr lang="ru-RU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2</a:t>
            </a:r>
            <a:r>
              <a:rPr lang="ru-RU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отраслям наук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 Pro Medium" panose="020B0604020202020204" charset="0"/>
              <a:ea typeface="Times New Roman" panose="02020603050405020304" pitchFamily="18" charset="0"/>
              <a:cs typeface="DIN Pro Medium" panose="020B0604020202020204" charset="0"/>
            </a:endParaRPr>
          </a:p>
          <a:p>
            <a:pPr>
              <a:lnSpc>
                <a:spcPct val="50000"/>
              </a:lnSpc>
              <a:spcBef>
                <a:spcPts val="600"/>
              </a:spcBef>
            </a:pPr>
            <a:endParaRPr lang="ru-RU" b="1" dirty="0">
              <a:latin typeface="DIN Pro Medium" panose="020B0604020202020204" charset="0"/>
              <a:ea typeface="Times New Roman" panose="02020603050405020304" pitchFamily="18" charset="0"/>
              <a:cs typeface="DIN Pro Medium" panose="020B060402020202020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E4EE338-106D-41FB-9121-FA87D61C8CA7}"/>
              </a:ext>
            </a:extLst>
          </p:cNvPr>
          <p:cNvSpPr/>
          <p:nvPr/>
        </p:nvSpPr>
        <p:spPr>
          <a:xfrm>
            <a:off x="6696467" y="3713731"/>
            <a:ext cx="6096000" cy="10064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4800" b="1" dirty="0">
                <a:solidFill>
                  <a:srgbClr val="C0000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25</a:t>
            </a:r>
            <a:r>
              <a:rPr lang="ru-RU" sz="1400" b="1" dirty="0"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 специальностей в ординатуре (общее количество</a:t>
            </a:r>
          </a:p>
          <a:p>
            <a:pPr>
              <a:lnSpc>
                <a:spcPct val="90000"/>
              </a:lnSpc>
            </a:pPr>
            <a:r>
              <a:rPr lang="ru-RU" sz="1400" b="1" dirty="0"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ординаторов </a:t>
            </a:r>
            <a:r>
              <a:rPr lang="ru-RU" b="1" dirty="0">
                <a:solidFill>
                  <a:srgbClr val="C0000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372</a:t>
            </a:r>
            <a:r>
              <a:rPr lang="ru-RU" sz="1400" b="1" dirty="0"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 человека, выпуск </a:t>
            </a:r>
            <a:r>
              <a:rPr lang="ru-RU" b="1" dirty="0">
                <a:solidFill>
                  <a:srgbClr val="C00000"/>
                </a:solidFill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202</a:t>
            </a:r>
            <a:r>
              <a:rPr lang="ru-RU" sz="1400" b="1" dirty="0">
                <a:latin typeface="DIN Pro Medium" panose="020B0604020202020204" charset="0"/>
                <a:ea typeface="Calibri" panose="020F0502020204030204" pitchFamily="34" charset="0"/>
                <a:cs typeface="DIN Pro Medium" panose="020B0604020202020204" charset="0"/>
              </a:rPr>
              <a:t> человека) </a:t>
            </a:r>
          </a:p>
        </p:txBody>
      </p:sp>
    </p:spTree>
    <p:extLst>
      <p:ext uri="{BB962C8B-B14F-4D97-AF65-F5344CB8AC3E}">
        <p14:creationId xmlns:p14="http://schemas.microsoft.com/office/powerpoint/2010/main" val="737045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B17767F-CF87-ECC7-BAE6-F802786ACE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54" y="323507"/>
            <a:ext cx="2313198" cy="609332"/>
          </a:xfrm>
          <a:prstGeom prst="rect">
            <a:avLst/>
          </a:prstGeom>
        </p:spPr>
      </p:pic>
      <p:sp>
        <p:nvSpPr>
          <p:cNvPr id="16" name="Google Shape;424;p71">
            <a:extLst>
              <a:ext uri="{FF2B5EF4-FFF2-40B4-BE49-F238E27FC236}">
                <a16:creationId xmlns:a16="http://schemas.microsoft.com/office/drawing/2014/main" id="{12656589-07C9-1EFA-4DBB-39C1E76A3192}"/>
              </a:ext>
            </a:extLst>
          </p:cNvPr>
          <p:cNvSpPr txBox="1"/>
          <p:nvPr/>
        </p:nvSpPr>
        <p:spPr>
          <a:xfrm>
            <a:off x="8073685" y="6554443"/>
            <a:ext cx="4113300" cy="29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6025" tIns="68025" rIns="136025" bIns="68025" anchor="ctr" anchorCtr="0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500"/>
              <a:buFont typeface="Montserrat Medium"/>
              <a:buNone/>
              <a:tabLst/>
              <a:defRPr/>
            </a:pPr>
            <a:fld id="{00000000-1234-1234-1234-123412341234}" type="slidenum">
              <a:rPr kumimoji="0" lang="ru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Medium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500"/>
                <a:buFont typeface="Montserrat Medium"/>
                <a:buNone/>
                <a:tabLst/>
                <a:defRPr/>
              </a:pPr>
              <a:t>13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Medium"/>
            </a:endParaRPr>
          </a:p>
        </p:txBody>
      </p:sp>
      <p:sp>
        <p:nvSpPr>
          <p:cNvPr id="70" name="Заголовок 1">
            <a:extLst>
              <a:ext uri="{FF2B5EF4-FFF2-40B4-BE49-F238E27FC236}">
                <a16:creationId xmlns:a16="http://schemas.microsoft.com/office/drawing/2014/main" id="{CEC68FA3-FE06-40DF-BD21-2604211BD2F0}"/>
              </a:ext>
            </a:extLst>
          </p:cNvPr>
          <p:cNvSpPr txBox="1">
            <a:spLocks/>
          </p:cNvSpPr>
          <p:nvPr/>
        </p:nvSpPr>
        <p:spPr>
          <a:xfrm>
            <a:off x="682459" y="104351"/>
            <a:ext cx="9024961" cy="67207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2670" b="1" dirty="0">
                <a:solidFill>
                  <a:srgbClr val="C00000"/>
                </a:solidFill>
                <a:cs typeface="DIN Pro Medium" panose="020B0604020101020102" pitchFamily="34" charset="0"/>
              </a:rPr>
              <a:t>СТРАТЕГИЧЕСКИЙ ПРОЕКТ «ПЕРСПЕКТИВНОЕ ВООРУЖЕНИЕ»</a:t>
            </a:r>
          </a:p>
        </p:txBody>
      </p:sp>
      <p:graphicFrame>
        <p:nvGraphicFramePr>
          <p:cNvPr id="71" name="Объект 5">
            <a:extLst>
              <a:ext uri="{FF2B5EF4-FFF2-40B4-BE49-F238E27FC236}">
                <a16:creationId xmlns:a16="http://schemas.microsoft.com/office/drawing/2014/main" id="{59779F16-ACC8-4371-B95D-A4ADE4790F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338" y="62686"/>
          <a:ext cx="481426" cy="69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5" name="CorelDRAW" r:id="rId5" imgW="1344960" imgH="1944000" progId="">
                  <p:embed/>
                </p:oleObj>
              </mc:Choice>
              <mc:Fallback>
                <p:oleObj name="CorelDRAW" r:id="rId5" imgW="1344960" imgH="194400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38" y="62686"/>
                        <a:ext cx="481426" cy="696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2380EB48-47B6-4F42-9544-FD8D355EB6C6}"/>
              </a:ext>
            </a:extLst>
          </p:cNvPr>
          <p:cNvSpPr/>
          <p:nvPr/>
        </p:nvSpPr>
        <p:spPr>
          <a:xfrm>
            <a:off x="6849992" y="1024781"/>
            <a:ext cx="46319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F32735"/>
              </a:buClr>
            </a:pPr>
            <a:r>
              <a:rPr lang="ru-RU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НОВАЯ ОП ВО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специальности 24.05.01, специализация «Моделирование и информационные технологии проектирования ракетно-космических систем» для подготовки специалистов в области создания цифровых двойников ракет и ракетно-космических комплексов</a:t>
            </a:r>
            <a:endParaRPr lang="ru-RU" sz="105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F32735"/>
              </a:buClr>
            </a:pPr>
            <a:r>
              <a:rPr lang="ru-RU" sz="1050" b="1" cap="all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КОНТРОЛЬ, оптимизация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техпроцессов и минимизация расходов в производстве ОПК</a:t>
            </a:r>
          </a:p>
          <a:p>
            <a:pPr lvl="0">
              <a:spcAft>
                <a:spcPts val="600"/>
              </a:spcAft>
              <a:buClr>
                <a:srgbClr val="F32735"/>
              </a:buClr>
            </a:pPr>
            <a:r>
              <a:rPr lang="ru-RU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УНИКАЛЬНЫЙ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региона инженерный трек прикладных компетенций проектной деятельности по тематикам ОПК 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привлечением студентов к выполнению хоздоговорных работ по заказам предприятий реального сектора экономики в рамках выполнения курсовых проектов и дипломных работ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D5D0692A-CE34-4A5E-BCF7-D3F5AECBD2C1}"/>
              </a:ext>
            </a:extLst>
          </p:cNvPr>
          <p:cNvSpPr/>
          <p:nvPr/>
        </p:nvSpPr>
        <p:spPr>
          <a:xfrm>
            <a:off x="1432261" y="1031410"/>
            <a:ext cx="473562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F32735"/>
              </a:buClr>
            </a:pP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увеличение объема НИОКР в интересах ОПК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AF4762A-C489-4DEC-A459-3798D883396E}"/>
              </a:ext>
            </a:extLst>
          </p:cNvPr>
          <p:cNvSpPr txBox="1"/>
          <p:nvPr/>
        </p:nvSpPr>
        <p:spPr>
          <a:xfrm rot="16200000" flipH="1">
            <a:off x="-675332" y="2099001"/>
            <a:ext cx="2568114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Результаты</a:t>
            </a:r>
            <a:endParaRPr lang="ru-RU" sz="1050" b="1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07735C1-D7FD-4802-8B41-FD733A207CCB}"/>
              </a:ext>
            </a:extLst>
          </p:cNvPr>
          <p:cNvSpPr txBox="1"/>
          <p:nvPr/>
        </p:nvSpPr>
        <p:spPr>
          <a:xfrm rot="16200000" flipH="1">
            <a:off x="-786041" y="4981453"/>
            <a:ext cx="2764911" cy="307706"/>
          </a:xfrm>
          <a:prstGeom prst="rect">
            <a:avLst/>
          </a:prstGeom>
          <a:solidFill>
            <a:srgbClr val="202D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Продукты и технологии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C8BA36A-7453-4D49-83E8-2DD8F7935A58}"/>
              </a:ext>
            </a:extLst>
          </p:cNvPr>
          <p:cNvSpPr txBox="1"/>
          <p:nvPr/>
        </p:nvSpPr>
        <p:spPr>
          <a:xfrm rot="5400000">
            <a:off x="10392805" y="2099004"/>
            <a:ext cx="2568116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Эффекты</a:t>
            </a:r>
            <a:r>
              <a:rPr lang="ru-RU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141AFB1-AF4D-43FD-96E5-AD5D689E2C27}"/>
              </a:ext>
            </a:extLst>
          </p:cNvPr>
          <p:cNvSpPr txBox="1"/>
          <p:nvPr/>
        </p:nvSpPr>
        <p:spPr>
          <a:xfrm rot="5400000">
            <a:off x="10321733" y="4958847"/>
            <a:ext cx="2703790" cy="307706"/>
          </a:xfrm>
          <a:prstGeom prst="rect">
            <a:avLst/>
          </a:prstGeom>
          <a:solidFill>
            <a:srgbClr val="202D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Планы на 2025 г.</a:t>
            </a:r>
          </a:p>
        </p:txBody>
      </p: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67FC1F43-2A37-416E-B439-01AF852041AB}"/>
              </a:ext>
            </a:extLst>
          </p:cNvPr>
          <p:cNvGrpSpPr/>
          <p:nvPr/>
        </p:nvGrpSpPr>
        <p:grpSpPr>
          <a:xfrm>
            <a:off x="5499907" y="961066"/>
            <a:ext cx="1139687" cy="5434012"/>
            <a:chOff x="5462623" y="1057294"/>
            <a:chExt cx="1074132" cy="5121450"/>
          </a:xfrm>
        </p:grpSpPr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9E826E67-7250-4BFB-B04E-56CFA8858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1705" y="4488868"/>
              <a:ext cx="1065050" cy="804999"/>
            </a:xfrm>
            <a:prstGeom prst="roundRect">
              <a:avLst>
                <a:gd name="adj" fmla="val 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BC709A7A-9269-458E-918E-E24C92119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489" y="1941722"/>
              <a:ext cx="1061265" cy="787861"/>
            </a:xfrm>
            <a:prstGeom prst="roundRect">
              <a:avLst>
                <a:gd name="adj" fmla="val 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42C8545C-5E6E-486F-8575-9505BCD31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1705" y="2792528"/>
              <a:ext cx="1065049" cy="774326"/>
            </a:xfrm>
            <a:prstGeom prst="roundRect">
              <a:avLst>
                <a:gd name="adj" fmla="val 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630A62B2-A278-4EDB-B397-CB6DF9A83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617503" y="3497090"/>
              <a:ext cx="776962" cy="1061541"/>
            </a:xfrm>
            <a:prstGeom prst="roundRect">
              <a:avLst>
                <a:gd name="adj" fmla="val 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83270410-F81D-4F17-B42F-5749C5679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62623" y="1057294"/>
              <a:ext cx="1061542" cy="797296"/>
            </a:xfrm>
            <a:prstGeom prst="roundRect">
              <a:avLst>
                <a:gd name="adj" fmla="val 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93" name="Picture 3" descr="C:\Users\user\Downloads\photo_2024-10-15_12-57-32.jpg">
              <a:extLst>
                <a:ext uri="{FF2B5EF4-FFF2-40B4-BE49-F238E27FC236}">
                  <a16:creationId xmlns:a16="http://schemas.microsoft.com/office/drawing/2014/main" id="{CA4AF8FE-AD44-42DF-B3F7-E58277EEF6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/>
            <a:srcRect l="13973" t="5469" r="12103" b="14966"/>
            <a:stretch/>
          </p:blipFill>
          <p:spPr bwMode="auto">
            <a:xfrm>
              <a:off x="5471706" y="5376682"/>
              <a:ext cx="1061542" cy="802062"/>
            </a:xfrm>
            <a:prstGeom prst="roundRect">
              <a:avLst>
                <a:gd name="adj" fmla="val 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140C2ED1-3C8A-4F7A-8448-DAEB2EEB076F}"/>
              </a:ext>
            </a:extLst>
          </p:cNvPr>
          <p:cNvSpPr/>
          <p:nvPr/>
        </p:nvSpPr>
        <p:spPr>
          <a:xfrm>
            <a:off x="1402599" y="1400324"/>
            <a:ext cx="37480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F32735"/>
              </a:buClr>
            </a:pPr>
            <a:r>
              <a:rPr lang="ru-RU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ОПРЕДЕЛЕНЫ 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облик и особенности функционирования крупнокалиберной РСЗО морского базирования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AE3C7095-E2C3-4DAC-B5FC-17C6EA732D9E}"/>
              </a:ext>
            </a:extLst>
          </p:cNvPr>
          <p:cNvSpPr/>
          <p:nvPr/>
        </p:nvSpPr>
        <p:spPr>
          <a:xfrm>
            <a:off x="1430697" y="1808276"/>
            <a:ext cx="466132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F32735"/>
              </a:buClr>
            </a:pPr>
            <a:r>
              <a:rPr lang="ru-RU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СФОРМУЛИРОВАНЫ 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предложения по</a:t>
            </a:r>
            <a:b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техническому облику перспективных РСЗО</a:t>
            </a:r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6B0C7E92-F4D0-4C5C-B88B-3F438994EFE1}"/>
              </a:ext>
            </a:extLst>
          </p:cNvPr>
          <p:cNvSpPr/>
          <p:nvPr/>
        </p:nvSpPr>
        <p:spPr>
          <a:xfrm>
            <a:off x="930875" y="947760"/>
            <a:ext cx="471724" cy="45742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ru-RU" sz="1200" b="1" dirty="0">
                <a:solidFill>
                  <a:srgbClr val="202D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22%</a:t>
            </a:r>
          </a:p>
        </p:txBody>
      </p:sp>
      <p:sp>
        <p:nvSpPr>
          <p:cNvPr id="97" name="Стрелка: вверх 96">
            <a:extLst>
              <a:ext uri="{FF2B5EF4-FFF2-40B4-BE49-F238E27FC236}">
                <a16:creationId xmlns:a16="http://schemas.microsoft.com/office/drawing/2014/main" id="{F8C30C72-E1EC-4A85-8A75-3BF096187C73}"/>
              </a:ext>
            </a:extLst>
          </p:cNvPr>
          <p:cNvSpPr/>
          <p:nvPr/>
        </p:nvSpPr>
        <p:spPr>
          <a:xfrm>
            <a:off x="1482193" y="1082979"/>
            <a:ext cx="121749" cy="186988"/>
          </a:xfrm>
          <a:prstGeom prst="upArrow">
            <a:avLst>
              <a:gd name="adj1" fmla="val 47716"/>
              <a:gd name="adj2" fmla="val 73984"/>
            </a:avLst>
          </a:prstGeom>
          <a:solidFill>
            <a:srgbClr val="FFFFFF"/>
          </a:solidFill>
          <a:ln w="19050">
            <a:solidFill>
              <a:srgbClr val="202D6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ahoma" panose="020B0604030504040204" pitchFamily="34" charset="0"/>
            </a:endParaRPr>
          </a:p>
        </p:txBody>
      </p:sp>
      <p:sp>
        <p:nvSpPr>
          <p:cNvPr id="98" name="Овал 97">
            <a:extLst>
              <a:ext uri="{FF2B5EF4-FFF2-40B4-BE49-F238E27FC236}">
                <a16:creationId xmlns:a16="http://schemas.microsoft.com/office/drawing/2014/main" id="{39ACF031-3143-40E0-9BC4-B3D449DDAC0D}"/>
              </a:ext>
            </a:extLst>
          </p:cNvPr>
          <p:cNvSpPr/>
          <p:nvPr/>
        </p:nvSpPr>
        <p:spPr>
          <a:xfrm>
            <a:off x="938398" y="1558598"/>
            <a:ext cx="471724" cy="45742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ru-RU" sz="1200" b="1" dirty="0">
              <a:solidFill>
                <a:srgbClr val="202D6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E95D36D7-C8ED-4E05-AFC5-F313456BEF1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t="18450" r="4373" b="23970"/>
          <a:stretch/>
        </p:blipFill>
        <p:spPr>
          <a:xfrm>
            <a:off x="995007" y="1675294"/>
            <a:ext cx="358506" cy="221775"/>
          </a:xfrm>
          <a:prstGeom prst="rect">
            <a:avLst/>
          </a:prstGeom>
          <a:ln w="19050">
            <a:noFill/>
          </a:ln>
        </p:spPr>
      </p:pic>
      <p:sp>
        <p:nvSpPr>
          <p:cNvPr id="100" name="Овал 99">
            <a:extLst>
              <a:ext uri="{FF2B5EF4-FFF2-40B4-BE49-F238E27FC236}">
                <a16:creationId xmlns:a16="http://schemas.microsoft.com/office/drawing/2014/main" id="{BE80CE12-0EC0-4EA7-84B4-198B4578A020}"/>
              </a:ext>
            </a:extLst>
          </p:cNvPr>
          <p:cNvSpPr/>
          <p:nvPr/>
        </p:nvSpPr>
        <p:spPr>
          <a:xfrm>
            <a:off x="975853" y="3730638"/>
            <a:ext cx="471724" cy="45742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ru-RU" sz="1200" b="1" dirty="0">
              <a:solidFill>
                <a:srgbClr val="202D6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7BD8E00D-920A-4361-A474-B793BBEA38A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9" t="3467" r="10476" b="29124"/>
          <a:stretch/>
        </p:blipFill>
        <p:spPr>
          <a:xfrm>
            <a:off x="1026174" y="3798493"/>
            <a:ext cx="392930" cy="314252"/>
          </a:xfrm>
          <a:prstGeom prst="rect">
            <a:avLst/>
          </a:prstGeom>
          <a:ln w="19050">
            <a:noFill/>
          </a:ln>
        </p:spPr>
      </p:pic>
      <p:pic>
        <p:nvPicPr>
          <p:cNvPr id="102" name="Picture 2">
            <a:extLst>
              <a:ext uri="{FF2B5EF4-FFF2-40B4-BE49-F238E27FC236}">
                <a16:creationId xmlns:a16="http://schemas.microsoft.com/office/drawing/2014/main" id="{40113950-0E15-45F4-807B-4538A695D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25" y="4351400"/>
            <a:ext cx="303716" cy="301792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Овал 102">
            <a:extLst>
              <a:ext uri="{FF2B5EF4-FFF2-40B4-BE49-F238E27FC236}">
                <a16:creationId xmlns:a16="http://schemas.microsoft.com/office/drawing/2014/main" id="{C780EB4A-29A0-47B8-AE79-848D7CA26A35}"/>
              </a:ext>
            </a:extLst>
          </p:cNvPr>
          <p:cNvSpPr/>
          <p:nvPr/>
        </p:nvSpPr>
        <p:spPr>
          <a:xfrm>
            <a:off x="966443" y="4259802"/>
            <a:ext cx="471724" cy="457427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ru-RU" sz="1200" b="1" dirty="0">
              <a:solidFill>
                <a:srgbClr val="202D6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43A33C33-4F39-4D2E-BAB8-710CB6A62AE3}"/>
              </a:ext>
            </a:extLst>
          </p:cNvPr>
          <p:cNvSpPr/>
          <p:nvPr/>
        </p:nvSpPr>
        <p:spPr>
          <a:xfrm>
            <a:off x="1563684" y="3740612"/>
            <a:ext cx="350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F32735"/>
              </a:buClr>
            </a:pP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РАЗРАБОТАНЫ </a:t>
            </a: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алгоритмы функционирования</a:t>
            </a:r>
            <a:b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навигационной системы наземного комплекса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3DEAF5A9-3905-4F21-BA43-33503136A114}"/>
              </a:ext>
            </a:extLst>
          </p:cNvPr>
          <p:cNvSpPr/>
          <p:nvPr/>
        </p:nvSpPr>
        <p:spPr>
          <a:xfrm>
            <a:off x="1510521" y="4268884"/>
            <a:ext cx="38970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F32735"/>
              </a:buClr>
            </a:pP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РАЗРАБОТАНЫ </a:t>
            </a: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аппаратная и программная части силового </a:t>
            </a:r>
            <a:r>
              <a:rPr lang="ru-RU" sz="9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трехстепенного</a:t>
            </a: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стенда воспроизведения элементов траектории движения для испытаний узлов и систем перспективных ЗУР</a:t>
            </a:r>
          </a:p>
        </p:txBody>
      </p:sp>
      <p:sp>
        <p:nvSpPr>
          <p:cNvPr id="106" name="Овал 105">
            <a:extLst>
              <a:ext uri="{FF2B5EF4-FFF2-40B4-BE49-F238E27FC236}">
                <a16:creationId xmlns:a16="http://schemas.microsoft.com/office/drawing/2014/main" id="{DB3260CF-DA5F-4B11-8B3A-4DB097E58B0F}"/>
              </a:ext>
            </a:extLst>
          </p:cNvPr>
          <p:cNvSpPr/>
          <p:nvPr/>
        </p:nvSpPr>
        <p:spPr>
          <a:xfrm>
            <a:off x="965220" y="4823797"/>
            <a:ext cx="471724" cy="45742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ru-RU" sz="1200" b="1" dirty="0">
              <a:solidFill>
                <a:srgbClr val="202D6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Овал 106">
            <a:extLst>
              <a:ext uri="{FF2B5EF4-FFF2-40B4-BE49-F238E27FC236}">
                <a16:creationId xmlns:a16="http://schemas.microsoft.com/office/drawing/2014/main" id="{477EC596-D13E-428F-97FA-0BB48A7D5966}"/>
              </a:ext>
            </a:extLst>
          </p:cNvPr>
          <p:cNvSpPr/>
          <p:nvPr/>
        </p:nvSpPr>
        <p:spPr>
          <a:xfrm>
            <a:off x="986487" y="5414962"/>
            <a:ext cx="471724" cy="45742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ru-RU" sz="1200" b="1" dirty="0">
              <a:solidFill>
                <a:srgbClr val="202D6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07DE075-D0B2-49CB-B228-C6FC7D7496F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t="18450" r="4373" b="23970"/>
          <a:stretch/>
        </p:blipFill>
        <p:spPr>
          <a:xfrm>
            <a:off x="1044162" y="5536290"/>
            <a:ext cx="358506" cy="221775"/>
          </a:xfrm>
          <a:prstGeom prst="rect">
            <a:avLst/>
          </a:prstGeom>
          <a:ln w="19050">
            <a:noFill/>
          </a:ln>
        </p:spPr>
      </p:pic>
      <p:sp>
        <p:nvSpPr>
          <p:cNvPr id="109" name="Овал 108">
            <a:extLst>
              <a:ext uri="{FF2B5EF4-FFF2-40B4-BE49-F238E27FC236}">
                <a16:creationId xmlns:a16="http://schemas.microsoft.com/office/drawing/2014/main" id="{1C280462-7704-422F-8807-62F9A0C523BF}"/>
              </a:ext>
            </a:extLst>
          </p:cNvPr>
          <p:cNvSpPr/>
          <p:nvPr/>
        </p:nvSpPr>
        <p:spPr>
          <a:xfrm>
            <a:off x="1007750" y="5987816"/>
            <a:ext cx="471724" cy="45742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ru-RU" sz="1200" b="1" dirty="0">
              <a:solidFill>
                <a:srgbClr val="202D6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48A52E9-25DB-46F8-BF46-22E6EC8FB7B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t="18450" r="4373" b="23970"/>
          <a:stretch/>
        </p:blipFill>
        <p:spPr>
          <a:xfrm>
            <a:off x="1065425" y="6109144"/>
            <a:ext cx="358506" cy="221775"/>
          </a:xfrm>
          <a:prstGeom prst="rect">
            <a:avLst/>
          </a:prstGeom>
          <a:ln w="19050">
            <a:noFill/>
          </a:ln>
        </p:spPr>
      </p:pic>
      <p:pic>
        <p:nvPicPr>
          <p:cNvPr id="111" name="Picture 6" descr="НИИПХ">
            <a:extLst>
              <a:ext uri="{FF2B5EF4-FFF2-40B4-BE49-F238E27FC236}">
                <a16:creationId xmlns:a16="http://schemas.microsoft.com/office/drawing/2014/main" id="{46F0921D-1379-4DB8-9A94-0AD66AEA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98" y="4916042"/>
            <a:ext cx="344016" cy="290808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10742512-4A5A-4AD5-AA5D-B29D9E197BAC}"/>
              </a:ext>
            </a:extLst>
          </p:cNvPr>
          <p:cNvSpPr/>
          <p:nvPr/>
        </p:nvSpPr>
        <p:spPr>
          <a:xfrm>
            <a:off x="1457356" y="4822184"/>
            <a:ext cx="3562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F32735"/>
              </a:buClr>
            </a:pP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РАЗРАБОТАН </a:t>
            </a: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программный комплекс проектирования пиротехнических средств защиты летательных аппаратов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9E83BE47-0226-48A6-9E8F-12878117D2CF}"/>
              </a:ext>
            </a:extLst>
          </p:cNvPr>
          <p:cNvSpPr/>
          <p:nvPr/>
        </p:nvSpPr>
        <p:spPr>
          <a:xfrm>
            <a:off x="1436588" y="5250796"/>
            <a:ext cx="35621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F32735"/>
              </a:buClr>
            </a:pP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 И ВНЕДРЕН </a:t>
            </a: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 автоматизированного контроля толщины теплозащитного покрытия корпусов двигателей реактивных снарядов</a:t>
            </a: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A24D0F64-8338-4AA8-A93E-43CA13AB2C44}"/>
              </a:ext>
            </a:extLst>
          </p:cNvPr>
          <p:cNvSpPr/>
          <p:nvPr/>
        </p:nvSpPr>
        <p:spPr>
          <a:xfrm>
            <a:off x="1436093" y="5834931"/>
            <a:ext cx="3562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F32735"/>
              </a:buClr>
            </a:pP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ИЗГОТОВЛЕНЫ И ПОСТАВЛЕНЫ </a:t>
            </a: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диагностические модули для системы мониторинга работы станочного оборудования, выпущена опытно-промышленная партия в количестве 250 единиц</a:t>
            </a: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4FA65C48-3398-4E8E-AF3A-EC95C145811D}"/>
              </a:ext>
            </a:extLst>
          </p:cNvPr>
          <p:cNvSpPr/>
          <p:nvPr/>
        </p:nvSpPr>
        <p:spPr>
          <a:xfrm>
            <a:off x="7388642" y="2561368"/>
            <a:ext cx="390193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32735"/>
              </a:buClr>
            </a:pPr>
            <a:endParaRPr lang="ru-RU" sz="10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FDE9243A-B3D5-4D94-8AB8-42E556C9CC47}"/>
              </a:ext>
            </a:extLst>
          </p:cNvPr>
          <p:cNvSpPr/>
          <p:nvPr/>
        </p:nvSpPr>
        <p:spPr>
          <a:xfrm>
            <a:off x="6805360" y="3671082"/>
            <a:ext cx="463063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Clr>
                <a:srgbClr val="F32735"/>
              </a:buClr>
            </a:pP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Выполнение НИОКР:</a:t>
            </a:r>
          </a:p>
          <a:p>
            <a:pPr lvl="0">
              <a:spcAft>
                <a:spcPts val="300"/>
              </a:spcAft>
              <a:buClr>
                <a:srgbClr val="F32735"/>
              </a:buClr>
            </a:pPr>
            <a:r>
              <a:rPr lang="ru-RU" sz="1050" b="1" cap="all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тренажерного комплекса перспективной системы вооружения;</a:t>
            </a:r>
          </a:p>
          <a:p>
            <a:pPr lvl="0">
              <a:spcAft>
                <a:spcPts val="300"/>
              </a:spcAft>
              <a:buClr>
                <a:srgbClr val="F32735"/>
              </a:buClr>
            </a:pPr>
            <a:r>
              <a:rPr lang="ru-RU" sz="1050" b="1" cap="all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Построение 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цифровых двойников существующих и перспективных комплексов РСЗО;</a:t>
            </a:r>
          </a:p>
          <a:p>
            <a:pPr lvl="0">
              <a:spcAft>
                <a:spcPts val="300"/>
              </a:spcAft>
              <a:buClr>
                <a:srgbClr val="F32735"/>
              </a:buClr>
            </a:pPr>
            <a:r>
              <a:rPr lang="ru-RU" sz="1050" b="1" cap="all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аппаратно-программного устройства следующего поколения для управления комплексом РСЗО;</a:t>
            </a:r>
          </a:p>
          <a:p>
            <a:pPr lvl="0">
              <a:spcAft>
                <a:spcPts val="300"/>
              </a:spcAft>
              <a:buClr>
                <a:srgbClr val="F32735"/>
              </a:buClr>
            </a:pPr>
            <a:r>
              <a:rPr lang="ru-RU" sz="1050" b="1" cap="all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помехоустойчивой навигационной системы.</a:t>
            </a:r>
          </a:p>
          <a:p>
            <a:pPr lvl="0">
              <a:spcAft>
                <a:spcPts val="300"/>
              </a:spcAft>
              <a:buClr>
                <a:srgbClr val="F32735"/>
              </a:buClr>
            </a:pPr>
            <a:r>
              <a:rPr lang="ru-RU" sz="1050" b="1" cap="all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теории прямоточных воздушно-реактивных двигателей в рамках шестой подпрограммы программы фундаментальных научных исследований в интересах обороны и безопасности страны РАН в кооперации с партнерами проекта (ЦАГИ, ЦИАМ, СПЛАВ)</a:t>
            </a:r>
          </a:p>
          <a:p>
            <a:pPr lvl="0">
              <a:spcAft>
                <a:spcPts val="300"/>
              </a:spcAft>
              <a:buClr>
                <a:srgbClr val="F32735"/>
              </a:buClr>
            </a:pPr>
            <a:r>
              <a:rPr lang="ru-RU" sz="1050" b="1" cap="all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системы управления поверки/калибровки оборудования</a:t>
            </a:r>
          </a:p>
          <a:p>
            <a:pPr lvl="0">
              <a:spcAft>
                <a:spcPts val="300"/>
              </a:spcAft>
              <a:buClr>
                <a:srgbClr val="F32735"/>
              </a:buClr>
            </a:pPr>
            <a:r>
              <a:rPr lang="ru-RU" sz="105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Модернизация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системы управления на основе процессного перехода для реализации ГОЗ</a:t>
            </a: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4E67D6D6-CEBF-45B9-A5FE-8433A6C5828C}"/>
              </a:ext>
            </a:extLst>
          </p:cNvPr>
          <p:cNvSpPr/>
          <p:nvPr/>
        </p:nvSpPr>
        <p:spPr>
          <a:xfrm>
            <a:off x="1430697" y="2231372"/>
            <a:ext cx="386097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32735"/>
              </a:buClr>
            </a:pPr>
            <a:r>
              <a:rPr lang="ru-RU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НИОКР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«Интеллектуальная система автоматизированного тестирования на проникновение» грант ФСИ (4 млн. руб.)</a:t>
            </a:r>
          </a:p>
        </p:txBody>
      </p:sp>
      <p:sp>
        <p:nvSpPr>
          <p:cNvPr id="118" name="Овал 117">
            <a:extLst>
              <a:ext uri="{FF2B5EF4-FFF2-40B4-BE49-F238E27FC236}">
                <a16:creationId xmlns:a16="http://schemas.microsoft.com/office/drawing/2014/main" id="{3845FBAE-4223-487F-81B7-8D605BAE5471}"/>
              </a:ext>
            </a:extLst>
          </p:cNvPr>
          <p:cNvSpPr/>
          <p:nvPr/>
        </p:nvSpPr>
        <p:spPr>
          <a:xfrm>
            <a:off x="933249" y="2140570"/>
            <a:ext cx="459460" cy="450401"/>
          </a:xfrm>
          <a:prstGeom prst="ellipse">
            <a:avLst/>
          </a:prstGeom>
          <a:blipFill>
            <a:blip r:embed="rId17" cstate="print"/>
            <a:stretch>
              <a:fillRect/>
            </a:stretch>
          </a:blip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ru-RU" sz="1200" b="1" dirty="0">
              <a:solidFill>
                <a:srgbClr val="202D6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7BB6B5A4-8D5F-4238-B95D-0E7158656AB5}"/>
              </a:ext>
            </a:extLst>
          </p:cNvPr>
          <p:cNvSpPr/>
          <p:nvPr/>
        </p:nvSpPr>
        <p:spPr>
          <a:xfrm>
            <a:off x="1442483" y="2775949"/>
            <a:ext cx="38737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8284">
              <a:spcAft>
                <a:spcPts val="60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ДУАЛЬНОЕ ОБУЧЕНИЕ: </a:t>
            </a:r>
            <a:r>
              <a:rPr lang="ru-RU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часть времени студенты обучаются на АО «НПО «СПЛАВ» им. А.Н. Ганичева», где они трудоустроены</a:t>
            </a:r>
          </a:p>
        </p:txBody>
      </p:sp>
      <p:sp>
        <p:nvSpPr>
          <p:cNvPr id="120" name="Овал 119">
            <a:extLst>
              <a:ext uri="{FF2B5EF4-FFF2-40B4-BE49-F238E27FC236}">
                <a16:creationId xmlns:a16="http://schemas.microsoft.com/office/drawing/2014/main" id="{339873BE-9DA1-4CA4-A33B-0633ABC58543}"/>
              </a:ext>
            </a:extLst>
          </p:cNvPr>
          <p:cNvSpPr/>
          <p:nvPr/>
        </p:nvSpPr>
        <p:spPr>
          <a:xfrm>
            <a:off x="995105" y="2784887"/>
            <a:ext cx="471724" cy="45742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ru-RU" sz="1200" b="1" dirty="0">
              <a:solidFill>
                <a:srgbClr val="202D6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EF731E93-B598-4AF9-A2CC-952152AA06E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t="18450" r="4373" b="23970"/>
          <a:stretch/>
        </p:blipFill>
        <p:spPr>
          <a:xfrm>
            <a:off x="1051714" y="2901583"/>
            <a:ext cx="358506" cy="221775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2636491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81481DA-3AFB-08B5-9217-E75F0DCC39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54" y="323507"/>
            <a:ext cx="2313198" cy="609332"/>
          </a:xfrm>
          <a:prstGeom prst="rect">
            <a:avLst/>
          </a:prstGeom>
        </p:spPr>
      </p:pic>
      <p:sp>
        <p:nvSpPr>
          <p:cNvPr id="69" name="Заголовок 1">
            <a:extLst>
              <a:ext uri="{FF2B5EF4-FFF2-40B4-BE49-F238E27FC236}">
                <a16:creationId xmlns:a16="http://schemas.microsoft.com/office/drawing/2014/main" id="{CEC68FA3-FE06-40DF-BD21-2604211BD2F0}"/>
              </a:ext>
            </a:extLst>
          </p:cNvPr>
          <p:cNvSpPr txBox="1">
            <a:spLocks/>
          </p:cNvSpPr>
          <p:nvPr/>
        </p:nvSpPr>
        <p:spPr>
          <a:xfrm>
            <a:off x="682459" y="104351"/>
            <a:ext cx="9024961" cy="67207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2670" b="1" dirty="0">
                <a:solidFill>
                  <a:srgbClr val="C00000"/>
                </a:solidFill>
                <a:cs typeface="DIN Pro Medium" panose="020B0604020101020102" pitchFamily="34" charset="0"/>
              </a:rPr>
              <a:t>СТРАТЕГИЧЕСКИЙ ПРОЕКТ «БИОХИМТЕХ»</a:t>
            </a:r>
          </a:p>
        </p:txBody>
      </p:sp>
      <p:graphicFrame>
        <p:nvGraphicFramePr>
          <p:cNvPr id="70" name="Объект 5">
            <a:extLst>
              <a:ext uri="{FF2B5EF4-FFF2-40B4-BE49-F238E27FC236}">
                <a16:creationId xmlns:a16="http://schemas.microsoft.com/office/drawing/2014/main" id="{59779F16-ACC8-4371-B95D-A4ADE4790F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338" y="62686"/>
          <a:ext cx="481426" cy="69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4" name="CorelDRAW" r:id="rId5" imgW="1344960" imgH="1944000" progId="">
                  <p:embed/>
                </p:oleObj>
              </mc:Choice>
              <mc:Fallback>
                <p:oleObj name="CorelDRAW" r:id="rId5" imgW="1344960" imgH="1944000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38" y="62686"/>
                        <a:ext cx="481426" cy="696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1D4A1EA5-9ED3-4DF6-A3F3-7200CBAACC97}"/>
              </a:ext>
            </a:extLst>
          </p:cNvPr>
          <p:cNvSpPr/>
          <p:nvPr/>
        </p:nvSpPr>
        <p:spPr>
          <a:xfrm>
            <a:off x="7458587" y="4096373"/>
            <a:ext cx="3880386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F32735"/>
              </a:buClr>
            </a:pP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лаборатории «Биомедицинские технологии» для изучения механизмов направленной модуляции клеток иммунной системы</a:t>
            </a:r>
            <a:endParaRPr lang="ru-RU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F32735"/>
              </a:buClr>
            </a:pP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усиление фундаментальной подготовки врачей (привлечение к НИР в лабораториях на 1-3 курсе)</a:t>
            </a:r>
          </a:p>
          <a:p>
            <a:pPr>
              <a:spcAft>
                <a:spcPts val="600"/>
              </a:spcAft>
              <a:buClr>
                <a:srgbClr val="F32735"/>
              </a:buClr>
            </a:pPr>
            <a:endParaRPr lang="ru-RU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F32735"/>
              </a:buClr>
            </a:pP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публикация не менее 5 статей в журналах 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Q1 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тематике проекта</a:t>
            </a:r>
          </a:p>
          <a:p>
            <a:pPr>
              <a:spcAft>
                <a:spcPts val="600"/>
              </a:spcAft>
              <a:buClr>
                <a:srgbClr val="F32735"/>
              </a:buClr>
            </a:pP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экспертной деятельности в области </a:t>
            </a:r>
            <a:r>
              <a:rPr lang="ru-RU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биоэкономики</a:t>
            </a:r>
            <a:endParaRPr lang="ru-RU" sz="105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FDF82052-2B33-4372-9382-9AF6895C21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805" y="3091353"/>
            <a:ext cx="783536" cy="613274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D661D475-7BD4-4937-948A-23989095FA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637" y="3179176"/>
            <a:ext cx="526439" cy="40747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E7443148-604E-4464-B31D-D096F50EAC7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291" y="927741"/>
            <a:ext cx="1415353" cy="2115625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5F62861D-35FB-4C48-ACCA-4E378B4299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1" r="27996" b="3805"/>
          <a:stretch/>
        </p:blipFill>
        <p:spPr>
          <a:xfrm>
            <a:off x="5426659" y="4146701"/>
            <a:ext cx="1335649" cy="227643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88DC8040-3F8F-4DC4-BAEF-80441B428AE9}"/>
              </a:ext>
            </a:extLst>
          </p:cNvPr>
          <p:cNvSpPr txBox="1"/>
          <p:nvPr/>
        </p:nvSpPr>
        <p:spPr>
          <a:xfrm rot="16200000" flipH="1">
            <a:off x="-787302" y="2082115"/>
            <a:ext cx="2792055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Результаты</a:t>
            </a:r>
            <a:endParaRPr lang="ru-RU" sz="1050" b="1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A0AF3B8-C71C-4824-A19F-40C1E4A40F0B}"/>
              </a:ext>
            </a:extLst>
          </p:cNvPr>
          <p:cNvSpPr txBox="1"/>
          <p:nvPr/>
        </p:nvSpPr>
        <p:spPr>
          <a:xfrm rot="16200000" flipH="1">
            <a:off x="-689426" y="5093549"/>
            <a:ext cx="2571681" cy="307706"/>
          </a:xfrm>
          <a:prstGeom prst="rect">
            <a:avLst/>
          </a:prstGeom>
          <a:solidFill>
            <a:srgbClr val="202D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Продукты и технологии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AB896F5-580A-4EAE-A77F-4FB8D33297D3}"/>
              </a:ext>
            </a:extLst>
          </p:cNvPr>
          <p:cNvSpPr txBox="1"/>
          <p:nvPr/>
        </p:nvSpPr>
        <p:spPr>
          <a:xfrm rot="5400000">
            <a:off x="10392805" y="2098391"/>
            <a:ext cx="2568116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Эффекты</a:t>
            </a:r>
            <a:r>
              <a:rPr lang="ru-RU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E7EA6FE-8EAF-4339-A38B-DD4E193071A0}"/>
              </a:ext>
            </a:extLst>
          </p:cNvPr>
          <p:cNvSpPr txBox="1"/>
          <p:nvPr/>
        </p:nvSpPr>
        <p:spPr>
          <a:xfrm rot="5400000">
            <a:off x="10413031" y="5097527"/>
            <a:ext cx="2563726" cy="307706"/>
          </a:xfrm>
          <a:prstGeom prst="rect">
            <a:avLst/>
          </a:prstGeom>
          <a:solidFill>
            <a:srgbClr val="202D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Планы на 2025 г.</a:t>
            </a: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144FC4B8-D7CA-45C1-8FC3-13AE94F94262}"/>
              </a:ext>
            </a:extLst>
          </p:cNvPr>
          <p:cNvSpPr/>
          <p:nvPr/>
        </p:nvSpPr>
        <p:spPr>
          <a:xfrm>
            <a:off x="942968" y="3206080"/>
            <a:ext cx="372626" cy="36133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ru-RU" sz="1200" b="1" dirty="0">
                <a:solidFill>
                  <a:srgbClr val="202D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84240691-27EE-423F-9AE3-FB26547FA027}"/>
              </a:ext>
            </a:extLst>
          </p:cNvPr>
          <p:cNvSpPr/>
          <p:nvPr/>
        </p:nvSpPr>
        <p:spPr>
          <a:xfrm>
            <a:off x="953565" y="2753598"/>
            <a:ext cx="372626" cy="361332"/>
          </a:xfrm>
          <a:prstGeom prst="ellipse">
            <a:avLst/>
          </a:prstGeom>
          <a:blipFill>
            <a:blip r:embed="rId11" cstate="print"/>
            <a:stretch>
              <a:fillRect/>
            </a:stretch>
          </a:blip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ru-RU" sz="1200" b="1" dirty="0">
              <a:solidFill>
                <a:srgbClr val="202D6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81F4AF7A-B6D0-4713-8EA3-8FF9CA38041F}"/>
              </a:ext>
            </a:extLst>
          </p:cNvPr>
          <p:cNvSpPr/>
          <p:nvPr/>
        </p:nvSpPr>
        <p:spPr>
          <a:xfrm>
            <a:off x="961601" y="2330391"/>
            <a:ext cx="372626" cy="36133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ru-RU" sz="1200" b="1" dirty="0">
              <a:solidFill>
                <a:srgbClr val="202D6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47750C9E-8070-4FE5-9E3E-7FD88E3A2667}"/>
              </a:ext>
            </a:extLst>
          </p:cNvPr>
          <p:cNvSpPr/>
          <p:nvPr/>
        </p:nvSpPr>
        <p:spPr>
          <a:xfrm>
            <a:off x="961601" y="1912717"/>
            <a:ext cx="372626" cy="36133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ru-RU" sz="1200" b="1" dirty="0">
                <a:solidFill>
                  <a:srgbClr val="202D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DBF10F91-CE16-4A9E-902C-80ED3C180225}"/>
              </a:ext>
            </a:extLst>
          </p:cNvPr>
          <p:cNvSpPr/>
          <p:nvPr/>
        </p:nvSpPr>
        <p:spPr>
          <a:xfrm>
            <a:off x="948435" y="1482065"/>
            <a:ext cx="379129" cy="367638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ru-RU" sz="1200" b="1" dirty="0">
                <a:solidFill>
                  <a:srgbClr val="202D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id="{FE8F20CC-606E-4CAC-8CC6-DF9375A70AB4}"/>
              </a:ext>
            </a:extLst>
          </p:cNvPr>
          <p:cNvSpPr/>
          <p:nvPr/>
        </p:nvSpPr>
        <p:spPr>
          <a:xfrm>
            <a:off x="939717" y="1057196"/>
            <a:ext cx="379129" cy="367638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ru-RU" sz="1200" b="1" dirty="0">
                <a:solidFill>
                  <a:srgbClr val="202D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77</a:t>
            </a:r>
          </a:p>
        </p:txBody>
      </p:sp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C8310629-8257-42AF-A83B-3DEAC5C2C1A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t="17806" r="51246" b="18508"/>
          <a:stretch/>
        </p:blipFill>
        <p:spPr>
          <a:xfrm>
            <a:off x="1023005" y="2396102"/>
            <a:ext cx="257013" cy="194520"/>
          </a:xfrm>
          <a:prstGeom prst="rect">
            <a:avLst/>
          </a:prstGeom>
          <a:ln w="19050">
            <a:noFill/>
          </a:ln>
        </p:spPr>
      </p:pic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B017BA23-9E40-4413-8CAA-0B4DC81D7818}"/>
              </a:ext>
            </a:extLst>
          </p:cNvPr>
          <p:cNvSpPr/>
          <p:nvPr/>
        </p:nvSpPr>
        <p:spPr>
          <a:xfrm>
            <a:off x="1392037" y="1086613"/>
            <a:ext cx="475693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Clr>
                <a:srgbClr val="202D62"/>
              </a:buClr>
            </a:pP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суммарный импакт-фактор статей за 2024 год 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8122EBDE-573C-49C7-9FDE-8452A4EDDAAE}"/>
              </a:ext>
            </a:extLst>
          </p:cNvPr>
          <p:cNvSpPr/>
          <p:nvPr/>
        </p:nvSpPr>
        <p:spPr>
          <a:xfrm>
            <a:off x="1392036" y="1365490"/>
            <a:ext cx="405626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Clr>
                <a:srgbClr val="202D62"/>
              </a:buClr>
            </a:pP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публикаций 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Q1 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журналах базы </a:t>
            </a:r>
            <a:r>
              <a:rPr lang="en-US" sz="10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WoS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Nanoscale, </a:t>
            </a:r>
            <a:r>
              <a:rPr lang="en-US" sz="10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npj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Biofilms and Microbiomes, Environmental Science: Nano, ACS Applied Polymer Materials, Journal of Polymers and the Environment.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49852FCC-0C86-45DC-AE95-C8EA7F1157F9}"/>
              </a:ext>
            </a:extLst>
          </p:cNvPr>
          <p:cNvSpPr/>
          <p:nvPr/>
        </p:nvSpPr>
        <p:spPr>
          <a:xfrm>
            <a:off x="1392037" y="1953738"/>
            <a:ext cx="475693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Clr>
                <a:srgbClr val="202D62"/>
              </a:buClr>
            </a:pP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грантов РНФ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C4BA69BD-D240-482F-8B03-FD83F2AB77B7}"/>
              </a:ext>
            </a:extLst>
          </p:cNvPr>
          <p:cNvSpPr/>
          <p:nvPr/>
        </p:nvSpPr>
        <p:spPr>
          <a:xfrm>
            <a:off x="1392037" y="2352710"/>
            <a:ext cx="391603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Clr>
                <a:srgbClr val="202D62"/>
              </a:buClr>
            </a:pP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грант </a:t>
            </a:r>
            <a:r>
              <a:rPr lang="en-US" sz="10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PhosAgro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/UNESCO/IUPAC «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Зелёная химия для жизни»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F6BE0420-914D-485C-AFC0-CB4E699FB7DD}"/>
              </a:ext>
            </a:extLst>
          </p:cNvPr>
          <p:cNvSpPr/>
          <p:nvPr/>
        </p:nvSpPr>
        <p:spPr>
          <a:xfrm>
            <a:off x="1392037" y="2720367"/>
            <a:ext cx="33967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Clr>
                <a:srgbClr val="202D62"/>
              </a:buClr>
            </a:pP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новая программа магистратуры             «Молекулярная биотехнология и биоинженерия»</a:t>
            </a: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DB7CDF6B-4951-499E-A810-73CD354B101D}"/>
              </a:ext>
            </a:extLst>
          </p:cNvPr>
          <p:cNvSpPr/>
          <p:nvPr/>
        </p:nvSpPr>
        <p:spPr>
          <a:xfrm>
            <a:off x="1391853" y="3264670"/>
            <a:ext cx="475693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Clr>
                <a:srgbClr val="202D62"/>
              </a:buClr>
            </a:pP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научных стажировок в  </a:t>
            </a:r>
            <a:r>
              <a:rPr lang="ru-RU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ведущих организациях РФ</a:t>
            </a:r>
          </a:p>
        </p:txBody>
      </p:sp>
      <p:sp>
        <p:nvSpPr>
          <p:cNvPr id="105" name="Овал 104">
            <a:extLst>
              <a:ext uri="{FF2B5EF4-FFF2-40B4-BE49-F238E27FC236}">
                <a16:creationId xmlns:a16="http://schemas.microsoft.com/office/drawing/2014/main" id="{3982929F-D566-44E6-9267-B982D8A0183E}"/>
              </a:ext>
            </a:extLst>
          </p:cNvPr>
          <p:cNvSpPr/>
          <p:nvPr/>
        </p:nvSpPr>
        <p:spPr>
          <a:xfrm>
            <a:off x="953565" y="4109402"/>
            <a:ext cx="372626" cy="361332"/>
          </a:xfrm>
          <a:prstGeom prst="ellipse">
            <a:avLst/>
          </a:prstGeom>
          <a:blipFill>
            <a:blip r:embed="rId11" cstate="print"/>
            <a:stretch>
              <a:fillRect/>
            </a:stretch>
          </a:blip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ru-RU" sz="1200" b="1" dirty="0">
              <a:solidFill>
                <a:srgbClr val="202D6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6" name="Овал 105">
            <a:extLst>
              <a:ext uri="{FF2B5EF4-FFF2-40B4-BE49-F238E27FC236}">
                <a16:creationId xmlns:a16="http://schemas.microsoft.com/office/drawing/2014/main" id="{48A63004-0EC4-4184-B380-C1ABAB428040}"/>
              </a:ext>
            </a:extLst>
          </p:cNvPr>
          <p:cNvSpPr/>
          <p:nvPr/>
        </p:nvSpPr>
        <p:spPr>
          <a:xfrm>
            <a:off x="953565" y="4652105"/>
            <a:ext cx="372626" cy="361332"/>
          </a:xfrm>
          <a:prstGeom prst="ellipse">
            <a:avLst/>
          </a:prstGeom>
          <a:blipFill>
            <a:blip r:embed="rId11" cstate="print"/>
            <a:stretch>
              <a:fillRect/>
            </a:stretch>
          </a:blip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ru-RU" sz="1200" b="1" dirty="0">
              <a:solidFill>
                <a:srgbClr val="202D6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Овал 106">
            <a:extLst>
              <a:ext uri="{FF2B5EF4-FFF2-40B4-BE49-F238E27FC236}">
                <a16:creationId xmlns:a16="http://schemas.microsoft.com/office/drawing/2014/main" id="{B96360B7-CEAC-49FE-9781-19BA65C6134E}"/>
              </a:ext>
            </a:extLst>
          </p:cNvPr>
          <p:cNvSpPr/>
          <p:nvPr/>
        </p:nvSpPr>
        <p:spPr>
          <a:xfrm>
            <a:off x="942968" y="5205441"/>
            <a:ext cx="372626" cy="361332"/>
          </a:xfrm>
          <a:prstGeom prst="ellipse">
            <a:avLst/>
          </a:prstGeom>
          <a:blipFill>
            <a:blip r:embed="rId11" cstate="print"/>
            <a:stretch>
              <a:fillRect/>
            </a:stretch>
          </a:blip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ru-RU" sz="1200" b="1" dirty="0">
              <a:solidFill>
                <a:srgbClr val="202D6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Овал 107">
            <a:extLst>
              <a:ext uri="{FF2B5EF4-FFF2-40B4-BE49-F238E27FC236}">
                <a16:creationId xmlns:a16="http://schemas.microsoft.com/office/drawing/2014/main" id="{1C251133-5D8A-4A2E-964E-67940B807520}"/>
              </a:ext>
            </a:extLst>
          </p:cNvPr>
          <p:cNvSpPr/>
          <p:nvPr/>
        </p:nvSpPr>
        <p:spPr>
          <a:xfrm>
            <a:off x="942968" y="5843841"/>
            <a:ext cx="372626" cy="361332"/>
          </a:xfrm>
          <a:prstGeom prst="ellipse">
            <a:avLst/>
          </a:prstGeom>
          <a:blipFill>
            <a:blip r:embed="rId11" cstate="print"/>
            <a:stretch>
              <a:fillRect/>
            </a:stretch>
          </a:blip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ru-RU" sz="1200" b="1" dirty="0">
              <a:solidFill>
                <a:srgbClr val="202D6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F28A6C4D-97BF-4929-A456-E7A7B6DE9B3C}"/>
              </a:ext>
            </a:extLst>
          </p:cNvPr>
          <p:cNvSpPr/>
          <p:nvPr/>
        </p:nvSpPr>
        <p:spPr>
          <a:xfrm>
            <a:off x="1347849" y="3939769"/>
            <a:ext cx="3761783" cy="512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buClr>
                <a:srgbClr val="F32735"/>
              </a:buClr>
            </a:pPr>
            <a:endParaRPr lang="ru-RU" sz="3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Clr>
                <a:srgbClr val="F32735"/>
              </a:buClr>
            </a:pPr>
            <a:r>
              <a:rPr lang="ru-RU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БИОГИБРИДНЫЕ МАТЕРИАЛЫ 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биотехнологии и «зеленой химии»</a:t>
            </a:r>
            <a:endParaRPr lang="ru-RU" sz="1050" i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D064F9F0-774F-42D2-8B72-6FACBF3B15C2}"/>
              </a:ext>
            </a:extLst>
          </p:cNvPr>
          <p:cNvSpPr/>
          <p:nvPr/>
        </p:nvSpPr>
        <p:spPr>
          <a:xfrm>
            <a:off x="1347849" y="4427750"/>
            <a:ext cx="3761783" cy="67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buClr>
                <a:srgbClr val="F32735"/>
              </a:buClr>
            </a:pPr>
            <a:endParaRPr lang="ru-RU" sz="3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400"/>
              </a:spcAft>
              <a:buClr>
                <a:srgbClr val="F32735"/>
              </a:buClr>
            </a:pPr>
            <a:r>
              <a:rPr lang="ru-RU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РАЗРАБОТАНЫ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биогибридные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катализаторы на основе наночастиц палладия и микроорганизмов для тонкого органического синтеза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242F4DFC-E779-425C-A56D-0AD9CD86FFCF}"/>
              </a:ext>
            </a:extLst>
          </p:cNvPr>
          <p:cNvSpPr/>
          <p:nvPr/>
        </p:nvSpPr>
        <p:spPr>
          <a:xfrm>
            <a:off x="1351956" y="5007988"/>
            <a:ext cx="3761783" cy="67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buClr>
                <a:srgbClr val="F32735"/>
              </a:buClr>
            </a:pPr>
            <a:endParaRPr lang="ru-RU" sz="3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400"/>
              </a:spcAft>
              <a:buClr>
                <a:srgbClr val="F32735"/>
              </a:buClr>
            </a:pPr>
            <a:r>
              <a:rPr lang="ru-RU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СОЗДАНА МЕТОДОЛОГИЯ 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разделения материалов с упорядоченным и неупорядоченным распределением наночастиц на основе технологий машинного обучения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DB6DD173-5CEF-421E-8006-0653460D24AE}"/>
              </a:ext>
            </a:extLst>
          </p:cNvPr>
          <p:cNvSpPr/>
          <p:nvPr/>
        </p:nvSpPr>
        <p:spPr>
          <a:xfrm>
            <a:off x="1354544" y="5641558"/>
            <a:ext cx="3761783" cy="67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buClr>
                <a:srgbClr val="F32735"/>
              </a:buClr>
            </a:pPr>
            <a:endParaRPr lang="ru-RU" sz="3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400"/>
              </a:spcAft>
              <a:buClr>
                <a:srgbClr val="F32735"/>
              </a:buClr>
            </a:pPr>
            <a:r>
              <a:rPr lang="ru-RU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ПОЛУЧЕНЫ БИОГИБРИДНЫЕ МАТЕРИАЛЫ 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системы непрерывного мониторинга глюкозы и других метаболитов в крови человека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5C950BA4-2FA8-46F9-B271-954D455F978D}"/>
              </a:ext>
            </a:extLst>
          </p:cNvPr>
          <p:cNvSpPr/>
          <p:nvPr/>
        </p:nvSpPr>
        <p:spPr>
          <a:xfrm>
            <a:off x="7517486" y="1067940"/>
            <a:ext cx="37149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32735"/>
              </a:buClr>
              <a:defRPr/>
            </a:pP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договоров</a:t>
            </a:r>
            <a:r>
              <a:rPr lang="ru-RU" sz="1050" b="1" cap="all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b="1" cap="all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</a:t>
            </a:r>
            <a:r>
              <a:rPr lang="ru-RU" sz="1050" b="1" cap="all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компетенций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проведение экспертиз в интересах предприятий 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 ИЦ </a:t>
            </a:r>
            <a:r>
              <a:rPr lang="ru-RU" sz="10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ЭМиЛИ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A739CE20-E327-4CB9-B84A-7D59682194A3}"/>
              </a:ext>
            </a:extLst>
          </p:cNvPr>
          <p:cNvSpPr/>
          <p:nvPr/>
        </p:nvSpPr>
        <p:spPr>
          <a:xfrm>
            <a:off x="7516285" y="1944372"/>
            <a:ext cx="37149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2735"/>
              </a:buClr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МАГИСТРОВ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области химии и биотехнологии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358572F5-B0EA-4EBF-A4DF-B914795874C8}"/>
              </a:ext>
            </a:extLst>
          </p:cNvPr>
          <p:cNvSpPr/>
          <p:nvPr/>
        </p:nvSpPr>
        <p:spPr>
          <a:xfrm>
            <a:off x="7519254" y="2201568"/>
            <a:ext cx="357847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2735"/>
              </a:buClr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ЦЕЛЕВЫХ МЕСТА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подготовки практико-ориентированных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кадров для ведущего химического предприятия региона ОХК «Щекиноазот»</a:t>
            </a:r>
          </a:p>
        </p:txBody>
      </p:sp>
      <p:sp>
        <p:nvSpPr>
          <p:cNvPr id="116" name="Овал 115">
            <a:extLst>
              <a:ext uri="{FF2B5EF4-FFF2-40B4-BE49-F238E27FC236}">
                <a16:creationId xmlns:a16="http://schemas.microsoft.com/office/drawing/2014/main" id="{E72AED77-DD31-4DF5-85C4-91FE8A69BE1A}"/>
              </a:ext>
            </a:extLst>
          </p:cNvPr>
          <p:cNvSpPr/>
          <p:nvPr/>
        </p:nvSpPr>
        <p:spPr>
          <a:xfrm>
            <a:off x="7085961" y="4151224"/>
            <a:ext cx="372626" cy="361332"/>
          </a:xfrm>
          <a:prstGeom prst="ellipse">
            <a:avLst/>
          </a:prstGeom>
          <a:blipFill dpi="0" rotWithShape="1">
            <a:blip r:embed="rId13" cstate="print"/>
            <a:srcRect/>
            <a:stretch>
              <a:fillRect l="5000" t="5000" r="5000" b="5000"/>
            </a:stretch>
          </a:blip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ru-RU" sz="1200" b="1" dirty="0">
              <a:solidFill>
                <a:srgbClr val="202D6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7" name="Овал 116">
            <a:extLst>
              <a:ext uri="{FF2B5EF4-FFF2-40B4-BE49-F238E27FC236}">
                <a16:creationId xmlns:a16="http://schemas.microsoft.com/office/drawing/2014/main" id="{AE829F37-1962-4EAB-B441-32F55D7DBE73}"/>
              </a:ext>
            </a:extLst>
          </p:cNvPr>
          <p:cNvSpPr/>
          <p:nvPr/>
        </p:nvSpPr>
        <p:spPr>
          <a:xfrm>
            <a:off x="7085961" y="5289714"/>
            <a:ext cx="372626" cy="361332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 l="10000" t="10000" r="10000" b="11000"/>
            </a:stretch>
          </a:blip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ru-RU" sz="1200" b="1" dirty="0">
              <a:solidFill>
                <a:srgbClr val="202D6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8" name="Овал 117">
            <a:extLst>
              <a:ext uri="{FF2B5EF4-FFF2-40B4-BE49-F238E27FC236}">
                <a16:creationId xmlns:a16="http://schemas.microsoft.com/office/drawing/2014/main" id="{22F501EA-F116-4A12-8300-38961BF1A04D}"/>
              </a:ext>
            </a:extLst>
          </p:cNvPr>
          <p:cNvSpPr/>
          <p:nvPr/>
        </p:nvSpPr>
        <p:spPr>
          <a:xfrm>
            <a:off x="7093463" y="5712505"/>
            <a:ext cx="372626" cy="361332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 l="19000" t="10000" r="10000" b="11000"/>
            </a:stretch>
          </a:blip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ru-RU" sz="1200" b="1" dirty="0">
              <a:solidFill>
                <a:srgbClr val="202D6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" name="Овал 118">
            <a:extLst>
              <a:ext uri="{FF2B5EF4-FFF2-40B4-BE49-F238E27FC236}">
                <a16:creationId xmlns:a16="http://schemas.microsoft.com/office/drawing/2014/main" id="{9389248C-E5D3-4B7F-AB73-D83A4FE78650}"/>
              </a:ext>
            </a:extLst>
          </p:cNvPr>
          <p:cNvSpPr/>
          <p:nvPr/>
        </p:nvSpPr>
        <p:spPr>
          <a:xfrm>
            <a:off x="7089712" y="4740492"/>
            <a:ext cx="372626" cy="361332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 l="11000" t="10000" r="10000" b="11000"/>
            </a:stretch>
          </a:blip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ru-RU" sz="1200" b="1" dirty="0">
              <a:solidFill>
                <a:srgbClr val="202D6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0" name="Овал 119">
            <a:extLst>
              <a:ext uri="{FF2B5EF4-FFF2-40B4-BE49-F238E27FC236}">
                <a16:creationId xmlns:a16="http://schemas.microsoft.com/office/drawing/2014/main" id="{6F91445F-60C9-4FD0-9B27-D1F75645002B}"/>
              </a:ext>
            </a:extLst>
          </p:cNvPr>
          <p:cNvSpPr/>
          <p:nvPr/>
        </p:nvSpPr>
        <p:spPr>
          <a:xfrm>
            <a:off x="7128968" y="1091870"/>
            <a:ext cx="379129" cy="367638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ru-RU" sz="1200" b="1" dirty="0">
                <a:solidFill>
                  <a:srgbClr val="202D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</a:t>
            </a:r>
          </a:p>
        </p:txBody>
      </p:sp>
      <p:sp>
        <p:nvSpPr>
          <p:cNvPr id="121" name="Овал 120">
            <a:extLst>
              <a:ext uri="{FF2B5EF4-FFF2-40B4-BE49-F238E27FC236}">
                <a16:creationId xmlns:a16="http://schemas.microsoft.com/office/drawing/2014/main" id="{CA7BAA52-DE57-44D6-BE29-292B07AC210C}"/>
              </a:ext>
            </a:extLst>
          </p:cNvPr>
          <p:cNvSpPr/>
          <p:nvPr/>
        </p:nvSpPr>
        <p:spPr>
          <a:xfrm>
            <a:off x="7128969" y="1883680"/>
            <a:ext cx="379129" cy="367638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ru-RU" sz="1200" b="1" dirty="0">
                <a:solidFill>
                  <a:srgbClr val="202D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78672962-5B8E-4A57-BCCF-AAC6B570AF75}"/>
              </a:ext>
            </a:extLst>
          </p:cNvPr>
          <p:cNvSpPr/>
          <p:nvPr/>
        </p:nvSpPr>
        <p:spPr>
          <a:xfrm>
            <a:off x="7134045" y="2306975"/>
            <a:ext cx="379129" cy="367638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ru-RU" sz="1200" b="1" dirty="0">
                <a:solidFill>
                  <a:srgbClr val="202D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07B26EDE-9095-4198-BACB-49CF57F1A98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159" y="6040219"/>
            <a:ext cx="508335" cy="350640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70A2B1B9-12A2-4F56-8B96-56E035B7035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764" y="6123682"/>
            <a:ext cx="747543" cy="348853"/>
          </a:xfrm>
          <a:prstGeom prst="rect">
            <a:avLst/>
          </a:prstGeom>
        </p:spPr>
      </p:pic>
      <p:sp>
        <p:nvSpPr>
          <p:cNvPr id="125" name="Овал 124">
            <a:extLst>
              <a:ext uri="{FF2B5EF4-FFF2-40B4-BE49-F238E27FC236}">
                <a16:creationId xmlns:a16="http://schemas.microsoft.com/office/drawing/2014/main" id="{CC7E83EC-6BAA-487E-86E3-72CA6E3530C2}"/>
              </a:ext>
            </a:extLst>
          </p:cNvPr>
          <p:cNvSpPr/>
          <p:nvPr/>
        </p:nvSpPr>
        <p:spPr>
          <a:xfrm>
            <a:off x="961601" y="1913794"/>
            <a:ext cx="372626" cy="36133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ru-RU" sz="1200" b="1" dirty="0">
                <a:solidFill>
                  <a:srgbClr val="202D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graphicFrame>
        <p:nvGraphicFramePr>
          <p:cNvPr id="126" name="Диаграмма 125">
            <a:extLst>
              <a:ext uri="{FF2B5EF4-FFF2-40B4-BE49-F238E27FC236}">
                <a16:creationId xmlns:a16="http://schemas.microsoft.com/office/drawing/2014/main" id="{E404A207-D68A-423E-9690-CFBB3D36ED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4472490"/>
              </p:ext>
            </p:extLst>
          </p:nvPr>
        </p:nvGraphicFramePr>
        <p:xfrm>
          <a:off x="7157200" y="2966487"/>
          <a:ext cx="4275667" cy="1020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AFCFD63B-2C4F-4085-83D5-86589FE6D240}"/>
              </a:ext>
            </a:extLst>
          </p:cNvPr>
          <p:cNvSpPr/>
          <p:nvPr/>
        </p:nvSpPr>
        <p:spPr>
          <a:xfrm>
            <a:off x="7166344" y="2737607"/>
            <a:ext cx="42636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Публикации в области химии, биологии, биотехнологий </a:t>
            </a:r>
            <a:r>
              <a:rPr lang="en-US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Scopus</a:t>
            </a:r>
            <a:endParaRPr lang="ru-RU" sz="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91A02CFE-4B89-40DF-B9FB-3F952B983097}"/>
              </a:ext>
            </a:extLst>
          </p:cNvPr>
          <p:cNvSpPr/>
          <p:nvPr/>
        </p:nvSpPr>
        <p:spPr>
          <a:xfrm>
            <a:off x="7519826" y="1554502"/>
            <a:ext cx="37149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2735"/>
              </a:buClr>
              <a:buSzTx/>
              <a:buFontTx/>
              <a:buNone/>
              <a:tabLst/>
              <a:defRPr/>
            </a:pP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kumimoji="0" lang="ru-RU" sz="105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лн</a:t>
            </a: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рублей </a:t>
            </a:r>
            <a:r>
              <a:rPr lang="ru-RU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ДОХОДОВ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договорной деятельности</a:t>
            </a:r>
          </a:p>
        </p:txBody>
      </p:sp>
      <p:sp>
        <p:nvSpPr>
          <p:cNvPr id="129" name="Овал 128">
            <a:extLst>
              <a:ext uri="{FF2B5EF4-FFF2-40B4-BE49-F238E27FC236}">
                <a16:creationId xmlns:a16="http://schemas.microsoft.com/office/drawing/2014/main" id="{B46B310D-FDE9-4F21-8E5A-B11A2392CF88}"/>
              </a:ext>
            </a:extLst>
          </p:cNvPr>
          <p:cNvSpPr/>
          <p:nvPr/>
        </p:nvSpPr>
        <p:spPr>
          <a:xfrm>
            <a:off x="7132510" y="1493810"/>
            <a:ext cx="379129" cy="367638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ru-RU" sz="1200" b="1" dirty="0">
                <a:solidFill>
                  <a:srgbClr val="202D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640227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27A73119-5474-A455-AB0C-AE8488C4D7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54" y="323507"/>
            <a:ext cx="2313198" cy="609332"/>
          </a:xfrm>
          <a:prstGeom prst="rect">
            <a:avLst/>
          </a:prstGeom>
        </p:spPr>
      </p:pic>
      <p:sp>
        <p:nvSpPr>
          <p:cNvPr id="80" name="Заголовок 1">
            <a:extLst>
              <a:ext uri="{FF2B5EF4-FFF2-40B4-BE49-F238E27FC236}">
                <a16:creationId xmlns:a16="http://schemas.microsoft.com/office/drawing/2014/main" id="{CEC68FA3-FE06-40DF-BD21-2604211BD2F0}"/>
              </a:ext>
            </a:extLst>
          </p:cNvPr>
          <p:cNvSpPr txBox="1">
            <a:spLocks/>
          </p:cNvSpPr>
          <p:nvPr/>
        </p:nvSpPr>
        <p:spPr>
          <a:xfrm>
            <a:off x="682459" y="104351"/>
            <a:ext cx="9024961" cy="67207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2670" b="1" dirty="0">
                <a:solidFill>
                  <a:srgbClr val="C00000"/>
                </a:solidFill>
                <a:cs typeface="DIN Pro Medium" panose="020B0604020101020102" pitchFamily="34" charset="0"/>
              </a:rPr>
              <a:t>СТРАТЕГИЧЕСКИЙ ПРОЕКТ «КОМПОЗИТ»</a:t>
            </a:r>
          </a:p>
        </p:txBody>
      </p:sp>
      <p:graphicFrame>
        <p:nvGraphicFramePr>
          <p:cNvPr id="85" name="Объект 5">
            <a:extLst>
              <a:ext uri="{FF2B5EF4-FFF2-40B4-BE49-F238E27FC236}">
                <a16:creationId xmlns:a16="http://schemas.microsoft.com/office/drawing/2014/main" id="{59779F16-ACC8-4371-B95D-A4ADE4790F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338" y="62686"/>
          <a:ext cx="481426" cy="69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" name="CorelDRAW" r:id="rId5" imgW="1344960" imgH="1944000" progId="">
                  <p:embed/>
                </p:oleObj>
              </mc:Choice>
              <mc:Fallback>
                <p:oleObj name="CorelDRAW" r:id="rId5" imgW="1344960" imgH="1944000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38" y="62686"/>
                        <a:ext cx="481426" cy="696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Прямоугольник 81">
            <a:extLst>
              <a:ext uri="{FF2B5EF4-FFF2-40B4-BE49-F238E27FC236}">
                <a16:creationId xmlns:a16="http://schemas.microsoft.com/office/drawing/2014/main" id="{D5AB83E7-04E8-4748-AA41-DDB188F53D7C}"/>
              </a:ext>
            </a:extLst>
          </p:cNvPr>
          <p:cNvSpPr/>
          <p:nvPr/>
        </p:nvSpPr>
        <p:spPr>
          <a:xfrm>
            <a:off x="1391305" y="3964255"/>
            <a:ext cx="3831957" cy="1413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284">
              <a:lnSpc>
                <a:spcPts val="1100"/>
              </a:lnSpc>
              <a:spcAft>
                <a:spcPts val="300"/>
              </a:spcAft>
              <a:buClr>
                <a:srgbClr val="202D62"/>
              </a:buClr>
              <a:defRPr/>
            </a:pPr>
            <a:r>
              <a:rPr lang="ru-RU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ИЗГОТОВЛЕНА 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методом 3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d-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печати и поставлена партия деталей для наземных роботизированных комплексов </a:t>
            </a:r>
          </a:p>
          <a:p>
            <a:pPr defTabSz="1088284">
              <a:lnSpc>
                <a:spcPts val="1000"/>
              </a:lnSpc>
              <a:spcAft>
                <a:spcPts val="300"/>
              </a:spcAft>
              <a:buClr>
                <a:srgbClr val="202D62"/>
              </a:buClr>
              <a:defRPr/>
            </a:pPr>
            <a:r>
              <a:rPr lang="ru-RU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РАЗРАБОТАНА</a:t>
            </a:r>
            <a:r>
              <a:rPr lang="ru-RU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лабораторная технология двухкомпонентного композита дейдвудного подшипника на основе СВМПЭ.</a:t>
            </a:r>
          </a:p>
          <a:p>
            <a:pPr defTabSz="1088284">
              <a:lnSpc>
                <a:spcPts val="1000"/>
              </a:lnSpc>
              <a:spcAft>
                <a:spcPts val="300"/>
              </a:spcAft>
              <a:buClr>
                <a:srgbClr val="202D62"/>
              </a:buClr>
              <a:defRPr/>
            </a:pP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Изготовлены уплотнения для жидкого кислорода. Заключен договор на проведение НИОКР</a:t>
            </a:r>
            <a:endParaRPr lang="ru-RU" sz="105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088284">
              <a:lnSpc>
                <a:spcPts val="1100"/>
              </a:lnSpc>
              <a:spcAft>
                <a:spcPts val="300"/>
              </a:spcAft>
              <a:buClr>
                <a:srgbClr val="202D62"/>
              </a:buClr>
              <a:defRPr/>
            </a:pPr>
            <a:r>
              <a:rPr lang="ru-RU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РАЗРАБОТАНА</a:t>
            </a:r>
            <a:r>
              <a:rPr lang="ru-RU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лабораторная технология синтеза </a:t>
            </a:r>
            <a:r>
              <a:rPr lang="ru-RU" sz="10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полиэфиркетонкетона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оригинальной технологии </a:t>
            </a:r>
          </a:p>
        </p:txBody>
      </p:sp>
      <p:sp>
        <p:nvSpPr>
          <p:cNvPr id="154" name="Прямоугольник 37">
            <a:extLst>
              <a:ext uri="{FF2B5EF4-FFF2-40B4-BE49-F238E27FC236}">
                <a16:creationId xmlns:a16="http://schemas.microsoft.com/office/drawing/2014/main" id="{0D833122-26D7-42D9-9673-F567B2D46869}"/>
              </a:ext>
            </a:extLst>
          </p:cNvPr>
          <p:cNvSpPr/>
          <p:nvPr/>
        </p:nvSpPr>
        <p:spPr>
          <a:xfrm>
            <a:off x="8087772" y="2024575"/>
            <a:ext cx="344344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284">
              <a:spcAft>
                <a:spcPts val="600"/>
              </a:spcAft>
              <a:buClr>
                <a:srgbClr val="F32735"/>
              </a:buClr>
              <a:defRPr/>
            </a:pPr>
            <a:r>
              <a:rPr lang="ru-RU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КАДРЫ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области перспективных материалов для предприятий региона и ИНТЦ «Композитная долина»</a:t>
            </a:r>
            <a:endParaRPr lang="ru-RU" sz="105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088284">
              <a:spcAft>
                <a:spcPts val="600"/>
              </a:spcAft>
              <a:buClr>
                <a:srgbClr val="F32735"/>
              </a:buClr>
              <a:defRPr/>
            </a:pPr>
            <a:r>
              <a:rPr lang="ru-RU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ЗАМЕЩЕНИЕ КРИТИЧЕСКИ ВАЖНЫХ КОМПОНЕНТОВ 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элементной базы в изделиях для ОПК</a:t>
            </a:r>
          </a:p>
          <a:p>
            <a:pPr defTabSz="1088284">
              <a:spcAft>
                <a:spcPts val="600"/>
              </a:spcAft>
              <a:buClr>
                <a:srgbClr val="F32735"/>
              </a:buClr>
              <a:defRPr/>
            </a:pPr>
            <a:r>
              <a:rPr lang="ru-RU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ИМПОРТОЗАМЕЩЕНИЕ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изделий из композитных материалов в нефтегазовой отрасли</a:t>
            </a:r>
          </a:p>
        </p:txBody>
      </p:sp>
      <p:sp>
        <p:nvSpPr>
          <p:cNvPr id="155" name="Прямоугольник 42">
            <a:extLst>
              <a:ext uri="{FF2B5EF4-FFF2-40B4-BE49-F238E27FC236}">
                <a16:creationId xmlns:a16="http://schemas.microsoft.com/office/drawing/2014/main" id="{4B5CF4FC-0936-4C85-9F72-097B5BBF68D9}"/>
              </a:ext>
            </a:extLst>
          </p:cNvPr>
          <p:cNvSpPr/>
          <p:nvPr/>
        </p:nvSpPr>
        <p:spPr>
          <a:xfrm>
            <a:off x="7978413" y="3908530"/>
            <a:ext cx="3552807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8284">
              <a:lnSpc>
                <a:spcPts val="1000"/>
              </a:lnSpc>
              <a:spcAft>
                <a:spcPts val="1200"/>
              </a:spcAft>
              <a:buClr>
                <a:srgbClr val="F32735"/>
              </a:buClr>
              <a:defRPr/>
            </a:pPr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И РЕАЛИЗАЦИЯ 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продуктовой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линейки композитов</a:t>
            </a:r>
            <a:r>
              <a:rPr lang="ru-RU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компонентной базы: 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материалов</a:t>
            </a:r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заданной газопроницаемостью, композиционных материалов  применяемых в специальных изделиях, продукции из термопластичных полимеров</a:t>
            </a:r>
          </a:p>
          <a:p>
            <a:pPr defTabSz="1088284">
              <a:lnSpc>
                <a:spcPts val="1000"/>
              </a:lnSpc>
              <a:spcAft>
                <a:spcPts val="1200"/>
              </a:spcAft>
              <a:buClr>
                <a:srgbClr val="F32735"/>
              </a:buClr>
              <a:defRPr/>
            </a:pPr>
            <a:endParaRPr lang="ru-RU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088284">
              <a:lnSpc>
                <a:spcPts val="1000"/>
              </a:lnSpc>
              <a:spcAft>
                <a:spcPts val="1200"/>
              </a:spcAft>
              <a:buClr>
                <a:srgbClr val="F32735"/>
              </a:buClr>
              <a:defRPr/>
            </a:pPr>
            <a:endParaRPr lang="ru-RU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088284">
              <a:lnSpc>
                <a:spcPts val="1000"/>
              </a:lnSpc>
              <a:spcAft>
                <a:spcPts val="1200"/>
              </a:spcAft>
              <a:buClr>
                <a:srgbClr val="F32735"/>
              </a:buClr>
              <a:defRPr/>
            </a:pPr>
            <a:r>
              <a:rPr lang="ru-RU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</a:t>
            </a:r>
            <a:r>
              <a:rPr lang="ru-RU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экспериментальной установки получения </a:t>
            </a:r>
            <a:r>
              <a:rPr lang="ru-RU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полиэфиркетонкетона</a:t>
            </a:r>
            <a:endParaRPr lang="ru-RU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1088284">
              <a:lnSpc>
                <a:spcPts val="1000"/>
              </a:lnSpc>
              <a:spcAft>
                <a:spcPts val="1200"/>
              </a:spcAft>
              <a:buClr>
                <a:srgbClr val="F32735"/>
              </a:buClr>
              <a:defRPr/>
            </a:pPr>
            <a:r>
              <a:rPr lang="ru-RU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СКБ</a:t>
            </a:r>
            <a:r>
              <a:rPr lang="ru-RU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опытного производственного участка</a:t>
            </a:r>
          </a:p>
          <a:p>
            <a:pPr lvl="0" defTabSz="1088284">
              <a:lnSpc>
                <a:spcPts val="1000"/>
              </a:lnSpc>
              <a:spcAft>
                <a:spcPts val="1200"/>
              </a:spcAft>
              <a:buClr>
                <a:srgbClr val="F32735"/>
              </a:buClr>
              <a:defRPr/>
            </a:pPr>
            <a:r>
              <a:rPr lang="ru-RU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АЗРАБОТКА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изготовления оснастки для изготовления изделий из полимерных композитов</a:t>
            </a:r>
          </a:p>
        </p:txBody>
      </p:sp>
      <p:pic>
        <p:nvPicPr>
          <p:cNvPr id="158" name="Рисунок 157">
            <a:extLst>
              <a:ext uri="{FF2B5EF4-FFF2-40B4-BE49-F238E27FC236}">
                <a16:creationId xmlns:a16="http://schemas.microsoft.com/office/drawing/2014/main" id="{1195C07F-81E3-4C1A-945C-62B06FEB869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22064" y="5416652"/>
            <a:ext cx="1100623" cy="1049885"/>
          </a:xfrm>
          <a:prstGeom prst="rect">
            <a:avLst/>
          </a:prstGeom>
        </p:spPr>
      </p:pic>
      <p:pic>
        <p:nvPicPr>
          <p:cNvPr id="159" name="Picture 2">
            <a:extLst>
              <a:ext uri="{FF2B5EF4-FFF2-40B4-BE49-F238E27FC236}">
                <a16:creationId xmlns:a16="http://schemas.microsoft.com/office/drawing/2014/main" id="{DC4C0F8D-057D-4387-952B-CC6DB65FB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942" y="5551375"/>
            <a:ext cx="2180750" cy="824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Рисунок 159">
            <a:extLst>
              <a:ext uri="{FF2B5EF4-FFF2-40B4-BE49-F238E27FC236}">
                <a16:creationId xmlns:a16="http://schemas.microsoft.com/office/drawing/2014/main" id="{0E16837F-DA0E-4B2C-9942-3AD2AFB01392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69872" y="3998598"/>
            <a:ext cx="2508541" cy="120962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1" name="Рисунок 160">
            <a:extLst>
              <a:ext uri="{FF2B5EF4-FFF2-40B4-BE49-F238E27FC236}">
                <a16:creationId xmlns:a16="http://schemas.microsoft.com/office/drawing/2014/main" id="{28FD0EE3-496A-4DA1-BA13-F415D3CB402C}"/>
              </a:ext>
            </a:extLst>
          </p:cNvPr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1756" y="5421384"/>
            <a:ext cx="1112696" cy="1040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4" name="Рисунок 1">
            <a:extLst>
              <a:ext uri="{FF2B5EF4-FFF2-40B4-BE49-F238E27FC236}">
                <a16:creationId xmlns:a16="http://schemas.microsoft.com/office/drawing/2014/main" id="{5B2872C6-7713-42D3-931A-FF08BD634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02"/>
          <a:stretch>
            <a:fillRect/>
          </a:stretch>
        </p:blipFill>
        <p:spPr bwMode="auto">
          <a:xfrm>
            <a:off x="1411299" y="5520492"/>
            <a:ext cx="1162503" cy="83928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object 3">
            <a:extLst>
              <a:ext uri="{FF2B5EF4-FFF2-40B4-BE49-F238E27FC236}">
                <a16:creationId xmlns:a16="http://schemas.microsoft.com/office/drawing/2014/main" id="{D6B54320-4DD9-4484-A5E5-F3753B301580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440054" y="2081973"/>
            <a:ext cx="2628858" cy="1432053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66" name="TextBox 165">
            <a:extLst>
              <a:ext uri="{FF2B5EF4-FFF2-40B4-BE49-F238E27FC236}">
                <a16:creationId xmlns:a16="http://schemas.microsoft.com/office/drawing/2014/main" id="{E4BF786E-D30C-4E07-9A38-C6329F736A94}"/>
              </a:ext>
            </a:extLst>
          </p:cNvPr>
          <p:cNvSpPr txBox="1"/>
          <p:nvPr/>
        </p:nvSpPr>
        <p:spPr>
          <a:xfrm>
            <a:off x="5359293" y="999460"/>
            <a:ext cx="44651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ВЗАИМОДЕЙСТВИЕ С ИНТЦ «КОМПОЗИТНАЯ ДОЛИНА» (Нацпроект «</a:t>
            </a:r>
            <a:r>
              <a:rPr lang="ru-RU" sz="105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Новые материалы и химия»)</a:t>
            </a:r>
          </a:p>
        </p:txBody>
      </p:sp>
      <p:sp>
        <p:nvSpPr>
          <p:cNvPr id="167" name="Прямоугольник 37">
            <a:extLst>
              <a:ext uri="{FF2B5EF4-FFF2-40B4-BE49-F238E27FC236}">
                <a16:creationId xmlns:a16="http://schemas.microsoft.com/office/drawing/2014/main" id="{E737C474-7516-41F0-A90A-F73C37A2D0F7}"/>
              </a:ext>
            </a:extLst>
          </p:cNvPr>
          <p:cNvSpPr/>
          <p:nvPr/>
        </p:nvSpPr>
        <p:spPr>
          <a:xfrm>
            <a:off x="5361218" y="1397426"/>
            <a:ext cx="433567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фонд «Композитная долина» передан участок по ул. Коминтерна 21 (1,1 Га), получено заключение ГЛАВГОСЭКСПЕРТИЗЫ на проект создания инфраструктуры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96EBFC8E-7D51-45D3-B4B4-9C7EF2A465D2}"/>
              </a:ext>
            </a:extLst>
          </p:cNvPr>
          <p:cNvSpPr txBox="1"/>
          <p:nvPr/>
        </p:nvSpPr>
        <p:spPr>
          <a:xfrm rot="16200000" flipH="1">
            <a:off x="-757234" y="2063327"/>
            <a:ext cx="2668121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Результаты</a:t>
            </a:r>
            <a:endParaRPr lang="ru-RU" sz="1050" b="1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C00B0E8C-1121-41D7-AC50-32DEA39D5DC8}"/>
              </a:ext>
            </a:extLst>
          </p:cNvPr>
          <p:cNvSpPr txBox="1"/>
          <p:nvPr/>
        </p:nvSpPr>
        <p:spPr>
          <a:xfrm rot="16200000" flipH="1">
            <a:off x="-710692" y="4884837"/>
            <a:ext cx="2571681" cy="307706"/>
          </a:xfrm>
          <a:prstGeom prst="rect">
            <a:avLst/>
          </a:prstGeom>
          <a:solidFill>
            <a:srgbClr val="202D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Продукты и технологии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D83ACF65-BE8D-48F0-8544-C122B8F86690}"/>
              </a:ext>
            </a:extLst>
          </p:cNvPr>
          <p:cNvSpPr txBox="1"/>
          <p:nvPr/>
        </p:nvSpPr>
        <p:spPr>
          <a:xfrm rot="5400000">
            <a:off x="10392805" y="2098391"/>
            <a:ext cx="2568116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Эффекты</a:t>
            </a:r>
            <a:r>
              <a:rPr lang="ru-RU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0A27052B-19A4-4221-A5AD-83ED00C4BA24}"/>
              </a:ext>
            </a:extLst>
          </p:cNvPr>
          <p:cNvSpPr txBox="1"/>
          <p:nvPr/>
        </p:nvSpPr>
        <p:spPr>
          <a:xfrm rot="5400000">
            <a:off x="10391765" y="4888815"/>
            <a:ext cx="2563726" cy="307706"/>
          </a:xfrm>
          <a:prstGeom prst="rect">
            <a:avLst/>
          </a:prstGeom>
          <a:solidFill>
            <a:srgbClr val="202D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Планы на 2025 г.</a:t>
            </a:r>
          </a:p>
        </p:txBody>
      </p:sp>
      <p:sp>
        <p:nvSpPr>
          <p:cNvPr id="172" name="Прямоугольник 171">
            <a:extLst>
              <a:ext uri="{FF2B5EF4-FFF2-40B4-BE49-F238E27FC236}">
                <a16:creationId xmlns:a16="http://schemas.microsoft.com/office/drawing/2014/main" id="{F491AD93-592B-41A5-95BB-2B3563D469D0}"/>
              </a:ext>
            </a:extLst>
          </p:cNvPr>
          <p:cNvSpPr/>
          <p:nvPr/>
        </p:nvSpPr>
        <p:spPr>
          <a:xfrm>
            <a:off x="778643" y="860769"/>
            <a:ext cx="4548750" cy="777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ru-RU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СТАТЬЯ В </a:t>
            </a:r>
            <a:r>
              <a:rPr lang="en-US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Q1 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прикладной тематике</a:t>
            </a:r>
            <a:endParaRPr lang="ru-RU" sz="105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Aft>
                <a:spcPts val="300"/>
              </a:spcAft>
              <a:defRPr/>
            </a:pPr>
            <a:r>
              <a:rPr lang="ru-RU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НАУЧНЫХ СТАЖИРОВОК 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области создания новых прогрессивных суперконструкционных полимеров и технологий их 3D печати</a:t>
            </a:r>
            <a:endParaRPr lang="ru-RU" sz="105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3" name="Прямоугольник 172">
            <a:extLst>
              <a:ext uri="{FF2B5EF4-FFF2-40B4-BE49-F238E27FC236}">
                <a16:creationId xmlns:a16="http://schemas.microsoft.com/office/drawing/2014/main" id="{3E055EF2-F766-470F-BD0E-39CA571D50A7}"/>
              </a:ext>
            </a:extLst>
          </p:cNvPr>
          <p:cNvSpPr/>
          <p:nvPr/>
        </p:nvSpPr>
        <p:spPr>
          <a:xfrm>
            <a:off x="749575" y="1796553"/>
            <a:ext cx="45778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ru-RU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ПРОГРАММЫ ДПО «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Технологии переработки термопластичных композиционных материалов», «Композиционные материалы в аддитивном производстве» для специалистов промышленных предприятий и работников образовательных организаций. Обучено </a:t>
            </a:r>
            <a:r>
              <a:rPr lang="ru-RU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человек на сумму </a:t>
            </a:r>
            <a:r>
              <a:rPr lang="ru-RU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1,5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млн. рублей</a:t>
            </a:r>
          </a:p>
          <a:p>
            <a:pPr lvl="0">
              <a:spcAft>
                <a:spcPts val="300"/>
              </a:spcAft>
              <a:defRPr/>
            </a:pPr>
            <a:r>
              <a:rPr lang="ru-RU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 СТУДЕНТА МАГИСТРАТУРЫ 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обучается по профилю «Машины и технология композиционных и функциональных материалов</a:t>
            </a:r>
            <a:r>
              <a:rPr lang="ru-RU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10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Aft>
                <a:spcPts val="300"/>
              </a:spcAft>
              <a:defRPr/>
            </a:pPr>
            <a:r>
              <a:rPr lang="ru-RU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РЕАЛИЗОВАНО 6 </a:t>
            </a:r>
            <a:r>
              <a:rPr lang="ru-RU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договоров поставки материалов и изделий из композитов </a:t>
            </a:r>
            <a:endParaRPr lang="ru-RU" sz="105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2C80BFA5-C505-49E8-92E6-F1E6961E055F}"/>
              </a:ext>
            </a:extLst>
          </p:cNvPr>
          <p:cNvSpPr/>
          <p:nvPr/>
        </p:nvSpPr>
        <p:spPr>
          <a:xfrm>
            <a:off x="936942" y="3978485"/>
            <a:ext cx="372626" cy="361332"/>
          </a:xfrm>
          <a:prstGeom prst="ellipse">
            <a:avLst/>
          </a:prstGeom>
          <a:blipFill>
            <a:blip r:embed="rId14" cstate="print"/>
            <a:stretch>
              <a:fillRect/>
            </a:stretch>
          </a:blip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ru-RU" sz="1200" b="1" dirty="0">
              <a:solidFill>
                <a:srgbClr val="202D6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BF1BB5ED-1F81-4522-9170-AF91E68E3D25}"/>
              </a:ext>
            </a:extLst>
          </p:cNvPr>
          <p:cNvSpPr/>
          <p:nvPr/>
        </p:nvSpPr>
        <p:spPr>
          <a:xfrm>
            <a:off x="936942" y="4498465"/>
            <a:ext cx="372626" cy="361332"/>
          </a:xfrm>
          <a:prstGeom prst="ellipse">
            <a:avLst/>
          </a:prstGeom>
          <a:blipFill>
            <a:blip r:embed="rId14" cstate="print"/>
            <a:stretch>
              <a:fillRect/>
            </a:stretch>
          </a:blip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ru-RU" sz="1200" b="1" dirty="0">
              <a:solidFill>
                <a:srgbClr val="202D6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6" name="Овал 175">
            <a:extLst>
              <a:ext uri="{FF2B5EF4-FFF2-40B4-BE49-F238E27FC236}">
                <a16:creationId xmlns:a16="http://schemas.microsoft.com/office/drawing/2014/main" id="{7FDCB6EA-23FC-45EB-B797-01CA6E32CAA3}"/>
              </a:ext>
            </a:extLst>
          </p:cNvPr>
          <p:cNvSpPr/>
          <p:nvPr/>
        </p:nvSpPr>
        <p:spPr>
          <a:xfrm>
            <a:off x="946572" y="5043609"/>
            <a:ext cx="372626" cy="361332"/>
          </a:xfrm>
          <a:prstGeom prst="ellipse">
            <a:avLst/>
          </a:prstGeom>
          <a:blipFill>
            <a:blip r:embed="rId14" cstate="print"/>
            <a:stretch>
              <a:fillRect/>
            </a:stretch>
          </a:blipFill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ru-RU" sz="1200" b="1" dirty="0">
              <a:solidFill>
                <a:srgbClr val="202D6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7" name="Рисунок 176">
            <a:extLst>
              <a:ext uri="{FF2B5EF4-FFF2-40B4-BE49-F238E27FC236}">
                <a16:creationId xmlns:a16="http://schemas.microsoft.com/office/drawing/2014/main" id="{E234F0E3-A2DC-4896-9D54-80301A7F719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/>
          <a:srcRect l="14169" t="18500" r="33069" b="17801"/>
          <a:stretch/>
        </p:blipFill>
        <p:spPr>
          <a:xfrm>
            <a:off x="9898913" y="989879"/>
            <a:ext cx="1469164" cy="971081"/>
          </a:xfrm>
          <a:prstGeom prst="rect">
            <a:avLst/>
          </a:prstGeom>
        </p:spPr>
      </p:pic>
      <p:pic>
        <p:nvPicPr>
          <p:cNvPr id="178" name="Рисунок 177">
            <a:extLst>
              <a:ext uri="{FF2B5EF4-FFF2-40B4-BE49-F238E27FC236}">
                <a16:creationId xmlns:a16="http://schemas.microsoft.com/office/drawing/2014/main" id="{76732412-A660-4238-87D4-2470CE07A4D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096" y="1447453"/>
            <a:ext cx="610005" cy="358826"/>
          </a:xfrm>
          <a:prstGeom prst="rect">
            <a:avLst/>
          </a:prstGeom>
        </p:spPr>
      </p:pic>
      <p:pic>
        <p:nvPicPr>
          <p:cNvPr id="179" name="Рисунок 178">
            <a:extLst>
              <a:ext uri="{FF2B5EF4-FFF2-40B4-BE49-F238E27FC236}">
                <a16:creationId xmlns:a16="http://schemas.microsoft.com/office/drawing/2014/main" id="{87E08E95-888A-489D-90DE-A0B9C04EDED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00" y="1442848"/>
            <a:ext cx="911221" cy="364488"/>
          </a:xfrm>
          <a:prstGeom prst="rect">
            <a:avLst/>
          </a:prstGeom>
        </p:spPr>
      </p:pic>
      <p:pic>
        <p:nvPicPr>
          <p:cNvPr id="180" name="Рисунок 179">
            <a:extLst>
              <a:ext uri="{FF2B5EF4-FFF2-40B4-BE49-F238E27FC236}">
                <a16:creationId xmlns:a16="http://schemas.microsoft.com/office/drawing/2014/main" id="{FF36A551-BCEF-40A5-A0F8-1E11CC159E9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78" y="1399432"/>
            <a:ext cx="1514857" cy="390931"/>
          </a:xfrm>
          <a:prstGeom prst="rect">
            <a:avLst/>
          </a:prstGeom>
        </p:spPr>
      </p:pic>
      <p:pic>
        <p:nvPicPr>
          <p:cNvPr id="181" name="Рисунок 180">
            <a:extLst>
              <a:ext uri="{FF2B5EF4-FFF2-40B4-BE49-F238E27FC236}">
                <a16:creationId xmlns:a16="http://schemas.microsoft.com/office/drawing/2014/main" id="{12FADD95-7E43-4988-BBC0-50EE6B2B39FA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0" b="18041"/>
          <a:stretch/>
        </p:blipFill>
        <p:spPr>
          <a:xfrm>
            <a:off x="9790677" y="4720999"/>
            <a:ext cx="544909" cy="378733"/>
          </a:xfrm>
          <a:prstGeom prst="rect">
            <a:avLst/>
          </a:prstGeom>
        </p:spPr>
      </p:pic>
      <p:pic>
        <p:nvPicPr>
          <p:cNvPr id="183" name="Рисунок 182">
            <a:extLst>
              <a:ext uri="{FF2B5EF4-FFF2-40B4-BE49-F238E27FC236}">
                <a16:creationId xmlns:a16="http://schemas.microsoft.com/office/drawing/2014/main" id="{63651C51-42F2-485E-A07D-1F8877A42ED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722" y="4740906"/>
            <a:ext cx="433577" cy="311926"/>
          </a:xfrm>
          <a:prstGeom prst="rect">
            <a:avLst/>
          </a:prstGeom>
        </p:spPr>
      </p:pic>
      <p:pic>
        <p:nvPicPr>
          <p:cNvPr id="184" name="Picture 2">
            <a:extLst>
              <a:ext uri="{FF2B5EF4-FFF2-40B4-BE49-F238E27FC236}">
                <a16:creationId xmlns:a16="http://schemas.microsoft.com/office/drawing/2014/main" id="{B0081199-3BB9-4074-A2B0-CDA62DE2E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167" y="4720999"/>
            <a:ext cx="470852" cy="4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2">
            <a:extLst>
              <a:ext uri="{FF2B5EF4-FFF2-40B4-BE49-F238E27FC236}">
                <a16:creationId xmlns:a16="http://schemas.microsoft.com/office/drawing/2014/main" id="{25B7A131-CC3A-475C-924D-3361ED275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67" y="3288930"/>
            <a:ext cx="470852" cy="4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Рисунок 185">
            <a:extLst>
              <a:ext uri="{FF2B5EF4-FFF2-40B4-BE49-F238E27FC236}">
                <a16:creationId xmlns:a16="http://schemas.microsoft.com/office/drawing/2014/main" id="{A75854A8-394A-4401-B0CE-A61C89874D0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080" y="4758907"/>
            <a:ext cx="610005" cy="358826"/>
          </a:xfrm>
          <a:prstGeom prst="rect">
            <a:avLst/>
          </a:prstGeom>
        </p:spPr>
      </p:pic>
      <p:pic>
        <p:nvPicPr>
          <p:cNvPr id="187" name="Рисунок 186">
            <a:extLst>
              <a:ext uri="{FF2B5EF4-FFF2-40B4-BE49-F238E27FC236}">
                <a16:creationId xmlns:a16="http://schemas.microsoft.com/office/drawing/2014/main" id="{31CD6C1E-ADF6-4FA9-925F-44063C7EAF8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019" y="3362164"/>
            <a:ext cx="610005" cy="358826"/>
          </a:xfrm>
          <a:prstGeom prst="rect">
            <a:avLst/>
          </a:prstGeom>
        </p:spPr>
      </p:pic>
      <p:pic>
        <p:nvPicPr>
          <p:cNvPr id="188" name="Рисунок 187">
            <a:extLst>
              <a:ext uri="{FF2B5EF4-FFF2-40B4-BE49-F238E27FC236}">
                <a16:creationId xmlns:a16="http://schemas.microsoft.com/office/drawing/2014/main" id="{9337E962-BE1C-4159-B282-399C5DD892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22" y="3348509"/>
            <a:ext cx="624741" cy="380701"/>
          </a:xfrm>
          <a:prstGeom prst="rect">
            <a:avLst/>
          </a:prstGeom>
        </p:spPr>
      </p:pic>
      <p:pic>
        <p:nvPicPr>
          <p:cNvPr id="189" name="Рисунок 188">
            <a:extLst>
              <a:ext uri="{FF2B5EF4-FFF2-40B4-BE49-F238E27FC236}">
                <a16:creationId xmlns:a16="http://schemas.microsoft.com/office/drawing/2014/main" id="{0661A2BB-D8F2-4BF4-9C06-1D0D4B747864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449" y="3385877"/>
            <a:ext cx="736687" cy="24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14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88795" y="3047893"/>
            <a:ext cx="5778470" cy="7744"/>
          </a:xfrm>
          <a:prstGeom prst="rect">
            <a:avLst/>
          </a:prstGeom>
        </p:spPr>
      </p:pic>
      <p:pic>
        <p:nvPicPr>
          <p:cNvPr id="17" name="Image 13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858563" y="1812345"/>
            <a:ext cx="7018" cy="5039344"/>
          </a:xfrm>
          <a:prstGeom prst="rect">
            <a:avLst/>
          </a:prstGeom>
        </p:spPr>
      </p:pic>
      <p:pic>
        <p:nvPicPr>
          <p:cNvPr id="18" name="Image 14" descr=" 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1780" y="940124"/>
            <a:ext cx="45719" cy="5917430"/>
          </a:xfrm>
          <a:prstGeom prst="rect">
            <a:avLst/>
          </a:prstGeom>
        </p:spPr>
      </p:pic>
      <p:sp>
        <p:nvSpPr>
          <p:cNvPr id="20" name="Shape 2"/>
          <p:cNvSpPr/>
          <p:nvPr/>
        </p:nvSpPr>
        <p:spPr>
          <a:xfrm>
            <a:off x="10584" y="1847815"/>
            <a:ext cx="6095968" cy="1209144"/>
          </a:xfrm>
          <a:prstGeom prst="rect">
            <a:avLst/>
          </a:prstGeom>
          <a:solidFill>
            <a:srgbClr val="A4302D"/>
          </a:solidFill>
          <a:ln/>
        </p:spPr>
      </p:sp>
      <p:sp>
        <p:nvSpPr>
          <p:cNvPr id="21" name="Shape 3"/>
          <p:cNvSpPr/>
          <p:nvPr/>
        </p:nvSpPr>
        <p:spPr>
          <a:xfrm>
            <a:off x="6095969" y="940124"/>
            <a:ext cx="6095968" cy="92433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23" name="Text 5"/>
          <p:cNvSpPr/>
          <p:nvPr/>
        </p:nvSpPr>
        <p:spPr>
          <a:xfrm>
            <a:off x="618064" y="1048998"/>
            <a:ext cx="1185327" cy="3661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>
                <a:solidFill>
                  <a:srgbClr val="262020">
                    <a:alpha val="100000"/>
                  </a:srgbClr>
                </a:solidFill>
                <a:latin typeface="Circe Bold" panose="020B0602020203020203" pitchFamily="34" charset="-52"/>
                <a:ea typeface="Circe Bold" pitchFamily="34" charset="-122"/>
                <a:cs typeface="Circe Bold" pitchFamily="34" charset="-120"/>
              </a:rPr>
              <a:t>ТЕМАТИКА</a:t>
            </a:r>
            <a:endParaRPr lang="en-US" sz="1600" dirty="0">
              <a:latin typeface="Circe Bold" panose="020B0602020203020203" pitchFamily="34" charset="-52"/>
            </a:endParaRPr>
          </a:p>
        </p:txBody>
      </p:sp>
      <p:sp>
        <p:nvSpPr>
          <p:cNvPr id="24" name="Text 6"/>
          <p:cNvSpPr/>
          <p:nvPr/>
        </p:nvSpPr>
        <p:spPr>
          <a:xfrm>
            <a:off x="642661" y="1941648"/>
            <a:ext cx="613830" cy="3661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>
                <a:solidFill>
                  <a:schemeClr val="bg1"/>
                </a:solidFill>
                <a:latin typeface="Circe Bold" panose="020B0602020203020203" pitchFamily="34" charset="-52"/>
                <a:ea typeface="Circe Bold" pitchFamily="34" charset="-122"/>
                <a:cs typeface="Circe Bold" pitchFamily="34" charset="-120"/>
              </a:rPr>
              <a:t>ЦЕЛЬ</a:t>
            </a:r>
            <a:endParaRPr lang="en-US" sz="1600" dirty="0">
              <a:solidFill>
                <a:schemeClr val="bg1"/>
              </a:solidFill>
              <a:latin typeface="Circe Bold" panose="020B0602020203020203" pitchFamily="34" charset="-52"/>
            </a:endParaRPr>
          </a:p>
        </p:txBody>
      </p:sp>
      <p:sp>
        <p:nvSpPr>
          <p:cNvPr id="25" name="Text 7"/>
          <p:cNvSpPr/>
          <p:nvPr/>
        </p:nvSpPr>
        <p:spPr>
          <a:xfrm>
            <a:off x="6521416" y="1972486"/>
            <a:ext cx="3962380" cy="3661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600" dirty="0">
                <a:solidFill>
                  <a:srgbClr val="262020">
                    <a:alpha val="100000"/>
                  </a:srgbClr>
                </a:solidFill>
                <a:latin typeface="Circe Bold" panose="020B0602020203020203" pitchFamily="34" charset="-52"/>
                <a:ea typeface="Circe Bold" pitchFamily="34" charset="-122"/>
                <a:cs typeface="Circe Bold" pitchFamily="34" charset="-120"/>
              </a:rPr>
              <a:t>КРИТИЧЕСКАЯ ТЕХНОЛОГИЯ</a:t>
            </a:r>
            <a:endParaRPr lang="en-US" sz="1600" dirty="0">
              <a:latin typeface="Circe Bold" panose="020B0602020203020203" pitchFamily="34" charset="-52"/>
            </a:endParaRPr>
          </a:p>
        </p:txBody>
      </p:sp>
      <p:sp>
        <p:nvSpPr>
          <p:cNvPr id="26" name="Text 8"/>
          <p:cNvSpPr/>
          <p:nvPr/>
        </p:nvSpPr>
        <p:spPr>
          <a:xfrm>
            <a:off x="6506937" y="1029394"/>
            <a:ext cx="3331616" cy="3661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>
                <a:latin typeface="Circe Bold" panose="020B0602020203020203" pitchFamily="34" charset="-52"/>
                <a:ea typeface="Circe Bold" pitchFamily="34" charset="-122"/>
                <a:cs typeface="Circe Bold" pitchFamily="34" charset="-120"/>
              </a:rPr>
              <a:t>ПРИОРИТЕТНОЕ НАПРАВЛЕНИЕ</a:t>
            </a:r>
            <a:endParaRPr lang="en-US" sz="1600" dirty="0">
              <a:latin typeface="Circe Bold" panose="020B0602020203020203" pitchFamily="34" charset="-52"/>
            </a:endParaRPr>
          </a:p>
        </p:txBody>
      </p:sp>
      <p:sp>
        <p:nvSpPr>
          <p:cNvPr id="27" name="Text 9"/>
          <p:cNvSpPr/>
          <p:nvPr/>
        </p:nvSpPr>
        <p:spPr>
          <a:xfrm>
            <a:off x="9842449" y="1130599"/>
            <a:ext cx="255674" cy="5223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289" dirty="0">
                <a:solidFill>
                  <a:srgbClr val="EDEDED">
                    <a:alpha val="100000"/>
                  </a:srgbClr>
                </a:solidFill>
                <a:latin typeface="Circe Bold" panose="020B0602020203020203" pitchFamily="34" charset="-52"/>
                <a:ea typeface="Circe Bold" pitchFamily="34" charset="-122"/>
                <a:cs typeface="Circe Bold" pitchFamily="34" charset="-120"/>
              </a:rPr>
              <a:t>*</a:t>
            </a:r>
            <a:endParaRPr lang="en-US" sz="2289" dirty="0">
              <a:latin typeface="Circe Bold" panose="020B0602020203020203" pitchFamily="34" charset="-52"/>
            </a:endParaRPr>
          </a:p>
        </p:txBody>
      </p:sp>
      <p:sp>
        <p:nvSpPr>
          <p:cNvPr id="29" name="Text 11"/>
          <p:cNvSpPr/>
          <p:nvPr/>
        </p:nvSpPr>
        <p:spPr>
          <a:xfrm>
            <a:off x="642661" y="1352700"/>
            <a:ext cx="5336089" cy="522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200" dirty="0">
                <a:solidFill>
                  <a:srgbClr val="555555">
                    <a:alpha val="100000"/>
                  </a:srgbClr>
                </a:solidFill>
                <a:latin typeface="Circe" panose="020B0502020203020203" pitchFamily="34" charset="-52"/>
                <a:ea typeface="Circe Regular" pitchFamily="34" charset="-122"/>
                <a:cs typeface="Circe Regular" pitchFamily="34" charset="-120"/>
              </a:rPr>
              <a:t>Создание семейства наземных боевых роботизированных комплексов (БРК)  с применением технологий искусственного интеллекта.</a:t>
            </a:r>
            <a:endParaRPr lang="en-US" sz="1200" dirty="0">
              <a:latin typeface="Circe" panose="020B0502020203020203" pitchFamily="34" charset="-52"/>
            </a:endParaRPr>
          </a:p>
        </p:txBody>
      </p:sp>
      <p:sp>
        <p:nvSpPr>
          <p:cNvPr id="30" name="Text 12"/>
          <p:cNvSpPr/>
          <p:nvPr/>
        </p:nvSpPr>
        <p:spPr>
          <a:xfrm>
            <a:off x="618063" y="2253340"/>
            <a:ext cx="5322053" cy="717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200" dirty="0">
                <a:solidFill>
                  <a:srgbClr val="F8F0F0"/>
                </a:solidFill>
                <a:latin typeface="Circe" panose="020B0502020203020203" pitchFamily="34" charset="-52"/>
                <a:ea typeface="Circe Regular" pitchFamily="34" charset="-122"/>
                <a:cs typeface="Circe Regular" pitchFamily="34" charset="-120"/>
              </a:rPr>
              <a:t>Обеспечение потребности предприятий ОПК высококвалифицированными инженерными кадрами, способными генерировать идеи и реализовывать комплексные инженерные </a:t>
            </a:r>
            <a:r>
              <a:rPr lang="en-US" sz="1200" dirty="0" err="1">
                <a:solidFill>
                  <a:srgbClr val="F8F0F0"/>
                </a:solidFill>
                <a:latin typeface="Circe" panose="020B0502020203020203" pitchFamily="34" charset="-52"/>
                <a:ea typeface="Circe Regular" pitchFamily="34" charset="-122"/>
                <a:cs typeface="Circe Regular" pitchFamily="34" charset="-120"/>
              </a:rPr>
              <a:t>проекты</a:t>
            </a:r>
            <a:r>
              <a:rPr lang="en-US" sz="1200" dirty="0">
                <a:solidFill>
                  <a:srgbClr val="F8F0F0"/>
                </a:solidFill>
                <a:latin typeface="Circe" panose="020B0502020203020203" pitchFamily="34" charset="-52"/>
                <a:ea typeface="Circe Regular" pitchFamily="34" charset="-122"/>
                <a:cs typeface="Circe Regular" pitchFamily="34" charset="-120"/>
              </a:rPr>
              <a:t> в составе междисциплинарных проектных групп.</a:t>
            </a:r>
            <a:endParaRPr lang="en-US" sz="1200" dirty="0">
              <a:solidFill>
                <a:srgbClr val="F8F0F0"/>
              </a:solidFill>
              <a:latin typeface="Circe" panose="020B0502020203020203" pitchFamily="34" charset="-52"/>
            </a:endParaRPr>
          </a:p>
        </p:txBody>
      </p:sp>
      <p:sp>
        <p:nvSpPr>
          <p:cNvPr id="31" name="Text 13"/>
          <p:cNvSpPr/>
          <p:nvPr/>
        </p:nvSpPr>
        <p:spPr>
          <a:xfrm>
            <a:off x="6506937" y="2304417"/>
            <a:ext cx="4466143" cy="7576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200" dirty="0">
                <a:solidFill>
                  <a:srgbClr val="555555">
                    <a:alpha val="100000"/>
                  </a:srgbClr>
                </a:solidFill>
                <a:latin typeface="Circe" panose="020B0502020203020203" pitchFamily="34" charset="-52"/>
                <a:ea typeface="Circe Regular" pitchFamily="34" charset="-122"/>
                <a:cs typeface="Circe Regular" pitchFamily="34" charset="-120"/>
              </a:rPr>
              <a:t>Транспортные  технологии для различных сфер применения (море, земля, воздух) в том числе беспилотные и автономные систем</a:t>
            </a:r>
            <a:r>
              <a:rPr lang="en-US" sz="1200" dirty="0">
                <a:solidFill>
                  <a:srgbClr val="676767"/>
                </a:solidFill>
                <a:latin typeface="Circe" panose="020B0502020203020203" pitchFamily="34" charset="-52"/>
                <a:ea typeface="Circe Regular" pitchFamily="34" charset="-122"/>
                <a:cs typeface="Circe Regular" pitchFamily="34" charset="-120"/>
              </a:rPr>
              <a:t>ы.</a:t>
            </a:r>
            <a:endParaRPr lang="en-US" sz="1200" dirty="0">
              <a:solidFill>
                <a:srgbClr val="676767"/>
              </a:solidFill>
              <a:latin typeface="Circe" panose="020B0502020203020203" pitchFamily="34" charset="-52"/>
            </a:endParaRPr>
          </a:p>
        </p:txBody>
      </p:sp>
      <p:sp>
        <p:nvSpPr>
          <p:cNvPr id="32" name="Text 14"/>
          <p:cNvSpPr/>
          <p:nvPr/>
        </p:nvSpPr>
        <p:spPr>
          <a:xfrm>
            <a:off x="6521416" y="1411283"/>
            <a:ext cx="5158290" cy="522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200" dirty="0">
                <a:solidFill>
                  <a:srgbClr val="676767"/>
                </a:solidFill>
                <a:latin typeface="Circe" panose="020B0502020203020203" pitchFamily="34" charset="-52"/>
                <a:ea typeface="Circe Regular" pitchFamily="34" charset="-122"/>
                <a:cs typeface="Circe Regular" pitchFamily="34" charset="-120"/>
              </a:rPr>
              <a:t>Интеллектуальные транспортные и телекоммуникационные системы, включая автономные транспортные средства.</a:t>
            </a:r>
            <a:endParaRPr lang="en-US" sz="1200" dirty="0">
              <a:solidFill>
                <a:srgbClr val="676767"/>
              </a:solidFill>
              <a:latin typeface="Circe" panose="020B0502020203020203" pitchFamily="34" charset="-52"/>
            </a:endParaRPr>
          </a:p>
        </p:txBody>
      </p:sp>
      <p:pic>
        <p:nvPicPr>
          <p:cNvPr id="51" name="Image 17" descr=" 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6632243"/>
            <a:ext cx="6101206" cy="3136"/>
          </a:xfrm>
          <a:prstGeom prst="rect">
            <a:avLst/>
          </a:prstGeom>
        </p:spPr>
      </p:pic>
      <p:sp>
        <p:nvSpPr>
          <p:cNvPr id="58" name="Номер слайда 9">
            <a:extLst>
              <a:ext uri="{FF2B5EF4-FFF2-40B4-BE49-F238E27FC236}">
                <a16:creationId xmlns:a16="http://schemas.microsoft.com/office/drawing/2014/main" id="{9CC62089-E5E7-4EA6-9D10-9ED7A5B6CCEF}"/>
              </a:ext>
            </a:extLst>
          </p:cNvPr>
          <p:cNvSpPr txBox="1">
            <a:spLocks/>
          </p:cNvSpPr>
          <p:nvPr/>
        </p:nvSpPr>
        <p:spPr>
          <a:xfrm>
            <a:off x="11802427" y="6601607"/>
            <a:ext cx="406027" cy="36517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000000-1234-1234-1234-123412341234}" type="slidenum">
              <a:rPr lang="ru" sz="1270">
                <a:solidFill>
                  <a:srgbClr val="FFFFFF">
                    <a:lumMod val="75000"/>
                  </a:srgbClr>
                </a:solidFill>
                <a:latin typeface="Circe" panose="020B0502020203020203" pitchFamily="34" charset="-52"/>
                <a:cs typeface="DIN Pro Regular" panose="020B0504020101020102" pitchFamily="34" charset="0"/>
              </a:rPr>
              <a:pPr algn="ctr"/>
              <a:t>16</a:t>
            </a:fld>
            <a:endParaRPr lang="ru" sz="1270" dirty="0">
              <a:solidFill>
                <a:srgbClr val="FFFFFF">
                  <a:lumMod val="75000"/>
                </a:srgbClr>
              </a:solidFill>
              <a:latin typeface="Circe" panose="020B0502020203020203" pitchFamily="34" charset="-52"/>
              <a:cs typeface="DIN Pro Regular" panose="020B0504020101020102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5A0D917-127A-45DA-9F9B-C7B7F93F3E79}"/>
              </a:ext>
            </a:extLst>
          </p:cNvPr>
          <p:cNvSpPr txBox="1"/>
          <p:nvPr/>
        </p:nvSpPr>
        <p:spPr>
          <a:xfrm>
            <a:off x="419417" y="4215905"/>
            <a:ext cx="34534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07326">
              <a:buSzPts val="3600"/>
              <a:defRPr/>
            </a:pPr>
            <a:r>
              <a:rPr lang="ru-RU" sz="1200" b="1" cap="all" dirty="0">
                <a:solidFill>
                  <a:srgbClr val="676767"/>
                </a:solidFill>
                <a:latin typeface="Century Gothic" panose="020B0502020202020204" pitchFamily="34" charset="0"/>
                <a:ea typeface="Open Sans" pitchFamily="2" charset="0"/>
                <a:cs typeface="DIN Pro Black" panose="020B0A04020101010102" pitchFamily="34" charset="0"/>
                <a:sym typeface="Montserrat"/>
              </a:rPr>
              <a:t>ИНДУСТРИАЛЬНЫЕ</a:t>
            </a:r>
            <a:r>
              <a:rPr lang="ru-RU" sz="1400" b="1" cap="all" dirty="0">
                <a:solidFill>
                  <a:srgbClr val="676767"/>
                </a:solidFill>
                <a:latin typeface="Century Gothic" panose="020B0502020202020204" pitchFamily="34" charset="0"/>
                <a:ea typeface="Open Sans" pitchFamily="2" charset="0"/>
                <a:cs typeface="DIN Pro Black" panose="020B0A04020101010102" pitchFamily="34" charset="0"/>
                <a:sym typeface="Montserrat"/>
              </a:rPr>
              <a:t> </a:t>
            </a:r>
            <a:r>
              <a:rPr lang="ru-RU" sz="1200" b="1" cap="all" dirty="0">
                <a:solidFill>
                  <a:srgbClr val="676767"/>
                </a:solidFill>
                <a:latin typeface="Century Gothic" panose="020B0502020202020204" pitchFamily="34" charset="0"/>
                <a:ea typeface="Open Sans" pitchFamily="2" charset="0"/>
                <a:cs typeface="DIN Pro Black" panose="020B0A04020101010102" pitchFamily="34" charset="0"/>
                <a:sym typeface="Montserrat"/>
              </a:rPr>
              <a:t>ПАРТНЕРЫ</a:t>
            </a:r>
            <a:endParaRPr lang="ru-RU" sz="1400" b="1" cap="all" dirty="0">
              <a:solidFill>
                <a:srgbClr val="676767"/>
              </a:solidFill>
              <a:latin typeface="Century Gothic" panose="020B0502020202020204" pitchFamily="34" charset="0"/>
              <a:ea typeface="Open Sans" pitchFamily="2" charset="0"/>
              <a:cs typeface="DIN Pro Black" panose="020B0A04020101010102" pitchFamily="34" charset="0"/>
              <a:sym typeface="Montserrat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7D7C095-202A-407C-B717-6E250FCD6D1B}"/>
              </a:ext>
            </a:extLst>
          </p:cNvPr>
          <p:cNvSpPr txBox="1"/>
          <p:nvPr/>
        </p:nvSpPr>
        <p:spPr>
          <a:xfrm>
            <a:off x="594850" y="4519022"/>
            <a:ext cx="135260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07345"/>
            <a:r>
              <a:rPr lang="ru-RU" sz="900" dirty="0">
                <a:solidFill>
                  <a:srgbClr val="000000"/>
                </a:solidFill>
                <a:latin typeface="Circe" panose="020B0502020203020203" pitchFamily="34" charset="-52"/>
                <a:cs typeface="DIN Pro Medium" panose="020B0604020101020102" pitchFamily="34" charset="0"/>
              </a:rPr>
              <a:t>АО «Конструкторское </a:t>
            </a:r>
          </a:p>
          <a:p>
            <a:pPr algn="ctr" defTabSz="207345"/>
            <a:r>
              <a:rPr lang="ru-RU" sz="900" dirty="0">
                <a:solidFill>
                  <a:srgbClr val="000000"/>
                </a:solidFill>
                <a:latin typeface="Circe" panose="020B0502020203020203" pitchFamily="34" charset="-52"/>
                <a:cs typeface="DIN Pro Medium" panose="020B0604020101020102" pitchFamily="34" charset="0"/>
              </a:rPr>
              <a:t>бюро приборостроения </a:t>
            </a:r>
          </a:p>
          <a:p>
            <a:pPr algn="ctr" defTabSz="207345"/>
            <a:r>
              <a:rPr lang="ru-RU" sz="900" dirty="0">
                <a:solidFill>
                  <a:srgbClr val="000000"/>
                </a:solidFill>
                <a:latin typeface="Circe" panose="020B0502020203020203" pitchFamily="34" charset="-52"/>
                <a:cs typeface="DIN Pro Medium" panose="020B0604020101020102" pitchFamily="34" charset="0"/>
              </a:rPr>
              <a:t>им. академика </a:t>
            </a:r>
          </a:p>
          <a:p>
            <a:pPr algn="ctr" defTabSz="207345"/>
            <a:r>
              <a:rPr lang="ru-RU" sz="900" dirty="0">
                <a:solidFill>
                  <a:srgbClr val="000000"/>
                </a:solidFill>
                <a:latin typeface="Circe" panose="020B0502020203020203" pitchFamily="34" charset="-52"/>
                <a:cs typeface="DIN Pro Medium" panose="020B0604020101020102" pitchFamily="34" charset="0"/>
              </a:rPr>
              <a:t>А.Г. Шипунова»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2D87E38-CDC3-433F-A0E4-B270AFC10F02}"/>
              </a:ext>
            </a:extLst>
          </p:cNvPr>
          <p:cNvSpPr txBox="1"/>
          <p:nvPr/>
        </p:nvSpPr>
        <p:spPr>
          <a:xfrm>
            <a:off x="851286" y="5600878"/>
            <a:ext cx="1525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07345"/>
            <a:r>
              <a:rPr lang="ru-RU" sz="900" dirty="0">
                <a:solidFill>
                  <a:srgbClr val="000000"/>
                </a:solidFill>
                <a:latin typeface="Circe" panose="020B0502020203020203" pitchFamily="34" charset="-52"/>
                <a:cs typeface="DIN Pro Medium" panose="020B0604020101020102" pitchFamily="34" charset="0"/>
              </a:rPr>
              <a:t>АО «Центральное </a:t>
            </a:r>
          </a:p>
          <a:p>
            <a:pPr algn="ctr" defTabSz="207345"/>
            <a:r>
              <a:rPr lang="ru-RU" sz="900" dirty="0">
                <a:solidFill>
                  <a:srgbClr val="000000"/>
                </a:solidFill>
                <a:latin typeface="Circe" panose="020B0502020203020203" pitchFamily="34" charset="-52"/>
                <a:cs typeface="DIN Pro Medium" panose="020B0604020101020102" pitchFamily="34" charset="0"/>
              </a:rPr>
              <a:t>конструкторское </a:t>
            </a:r>
          </a:p>
          <a:p>
            <a:pPr algn="ctr" defTabSz="207345"/>
            <a:r>
              <a:rPr lang="ru-RU" sz="900" dirty="0">
                <a:solidFill>
                  <a:srgbClr val="000000"/>
                </a:solidFill>
                <a:latin typeface="Circe" panose="020B0502020203020203" pitchFamily="34" charset="-52"/>
                <a:cs typeface="DIN Pro Medium" panose="020B0604020101020102" pitchFamily="34" charset="0"/>
              </a:rPr>
              <a:t>бюро </a:t>
            </a:r>
            <a:r>
              <a:rPr lang="ru-RU" sz="900" dirty="0" err="1">
                <a:solidFill>
                  <a:srgbClr val="000000"/>
                </a:solidFill>
                <a:latin typeface="Circe" panose="020B0502020203020203" pitchFamily="34" charset="-52"/>
                <a:cs typeface="DIN Pro Medium" panose="020B0604020101020102" pitchFamily="34" charset="0"/>
              </a:rPr>
              <a:t>аппаратостроения</a:t>
            </a:r>
            <a:r>
              <a:rPr lang="ru-RU" sz="900" dirty="0">
                <a:solidFill>
                  <a:srgbClr val="000000"/>
                </a:solidFill>
                <a:latin typeface="Circe" panose="020B0502020203020203" pitchFamily="34" charset="-52"/>
                <a:cs typeface="DIN Pro Medium" panose="020B0604020101020102" pitchFamily="34" charset="0"/>
              </a:rPr>
              <a:t>»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24C2E74-4619-4882-909F-F376E24445B6}"/>
              </a:ext>
            </a:extLst>
          </p:cNvPr>
          <p:cNvSpPr txBox="1"/>
          <p:nvPr/>
        </p:nvSpPr>
        <p:spPr>
          <a:xfrm>
            <a:off x="2505633" y="4518174"/>
            <a:ext cx="135260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07345"/>
            <a:r>
              <a:rPr lang="ru-RU" sz="900" dirty="0">
                <a:solidFill>
                  <a:srgbClr val="000000"/>
                </a:solidFill>
                <a:latin typeface="Circe" panose="020B0502020203020203" pitchFamily="34" charset="-52"/>
                <a:cs typeface="DIN Pro Medium" panose="020B0604020101020102" pitchFamily="34" charset="0"/>
              </a:rPr>
              <a:t>АО «Научно-</a:t>
            </a:r>
          </a:p>
          <a:p>
            <a:pPr algn="ctr" defTabSz="207345"/>
            <a:r>
              <a:rPr lang="ru-RU" sz="900" dirty="0">
                <a:solidFill>
                  <a:srgbClr val="000000"/>
                </a:solidFill>
                <a:latin typeface="Circe" panose="020B0502020203020203" pitchFamily="34" charset="-52"/>
                <a:cs typeface="DIN Pro Medium" panose="020B0604020101020102" pitchFamily="34" charset="0"/>
              </a:rPr>
              <a:t>производственное</a:t>
            </a:r>
          </a:p>
          <a:p>
            <a:pPr algn="ctr" defTabSz="207345"/>
            <a:r>
              <a:rPr lang="ru-RU" sz="900" dirty="0">
                <a:solidFill>
                  <a:srgbClr val="000000"/>
                </a:solidFill>
                <a:latin typeface="Circe" panose="020B0502020203020203" pitchFamily="34" charset="-52"/>
                <a:cs typeface="DIN Pro Medium" panose="020B0604020101020102" pitchFamily="34" charset="0"/>
              </a:rPr>
              <a:t>объединение «СПЛАВ </a:t>
            </a:r>
          </a:p>
          <a:p>
            <a:pPr algn="ctr" defTabSz="207345"/>
            <a:r>
              <a:rPr lang="ru-RU" sz="900" dirty="0">
                <a:solidFill>
                  <a:srgbClr val="000000"/>
                </a:solidFill>
                <a:latin typeface="Circe" panose="020B0502020203020203" pitchFamily="34" charset="-52"/>
                <a:cs typeface="DIN Pro Medium" panose="020B0604020101020102" pitchFamily="34" charset="0"/>
              </a:rPr>
              <a:t>им. А.Н. Ганичева»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3E371AE-4F8B-4F40-B419-F5459482A6C2}"/>
              </a:ext>
            </a:extLst>
          </p:cNvPr>
          <p:cNvSpPr txBox="1"/>
          <p:nvPr/>
        </p:nvSpPr>
        <p:spPr>
          <a:xfrm>
            <a:off x="4305906" y="4519022"/>
            <a:ext cx="15396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07345"/>
            <a:r>
              <a:rPr lang="ru-RU" sz="900" dirty="0">
                <a:solidFill>
                  <a:srgbClr val="000000"/>
                </a:solidFill>
                <a:latin typeface="Circe" panose="020B0502020203020203" pitchFamily="34" charset="-52"/>
                <a:cs typeface="DIN Pro Medium" panose="020B0604020101020102" pitchFamily="34" charset="0"/>
              </a:rPr>
              <a:t>Научно-производственное </a:t>
            </a:r>
          </a:p>
          <a:p>
            <a:pPr algn="ctr" defTabSz="207345"/>
            <a:r>
              <a:rPr lang="ru-RU" sz="900" dirty="0">
                <a:solidFill>
                  <a:srgbClr val="000000"/>
                </a:solidFill>
                <a:latin typeface="Circe" panose="020B0502020203020203" pitchFamily="34" charset="-52"/>
                <a:cs typeface="DIN Pro Medium" panose="020B0604020101020102" pitchFamily="34" charset="0"/>
              </a:rPr>
              <a:t>объединение «Программные комплексы </a:t>
            </a:r>
          </a:p>
          <a:p>
            <a:pPr algn="ctr" defTabSz="207345"/>
            <a:r>
              <a:rPr lang="ru-RU" sz="900" dirty="0">
                <a:solidFill>
                  <a:srgbClr val="000000"/>
                </a:solidFill>
                <a:latin typeface="Circe" panose="020B0502020203020203" pitchFamily="34" charset="-52"/>
                <a:cs typeface="DIN Pro Medium" panose="020B0604020101020102" pitchFamily="34" charset="0"/>
              </a:rPr>
              <a:t>реального времени»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9E849B6-B040-471E-A664-A70BE261CD3E}"/>
              </a:ext>
            </a:extLst>
          </p:cNvPr>
          <p:cNvSpPr txBox="1"/>
          <p:nvPr/>
        </p:nvSpPr>
        <p:spPr>
          <a:xfrm>
            <a:off x="3752907" y="5622112"/>
            <a:ext cx="15654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07345"/>
            <a:r>
              <a:rPr lang="ru-RU" sz="900" dirty="0">
                <a:solidFill>
                  <a:srgbClr val="000000"/>
                </a:solidFill>
                <a:latin typeface="Circe" panose="020B0502020203020203" pitchFamily="34" charset="-52"/>
                <a:cs typeface="DIN Pro Medium" panose="020B0604020101020102" pitchFamily="34" charset="0"/>
              </a:rPr>
              <a:t>АО «Всероссийский </a:t>
            </a:r>
          </a:p>
          <a:p>
            <a:pPr algn="ctr" defTabSz="207345"/>
            <a:r>
              <a:rPr lang="ru-RU" sz="900" dirty="0">
                <a:solidFill>
                  <a:srgbClr val="000000"/>
                </a:solidFill>
                <a:latin typeface="Circe" panose="020B0502020203020203" pitchFamily="34" charset="-52"/>
                <a:cs typeface="DIN Pro Medium" panose="020B0604020101020102" pitchFamily="34" charset="0"/>
              </a:rPr>
              <a:t>научно-исследовательский </a:t>
            </a:r>
          </a:p>
          <a:p>
            <a:pPr algn="ctr" defTabSz="207345"/>
            <a:r>
              <a:rPr lang="ru-RU" sz="900" dirty="0">
                <a:solidFill>
                  <a:srgbClr val="000000"/>
                </a:solidFill>
                <a:latin typeface="Circe" panose="020B0502020203020203" pitchFamily="34" charset="-52"/>
                <a:cs typeface="DIN Pro Medium" panose="020B0604020101020102" pitchFamily="34" charset="0"/>
              </a:rPr>
              <a:t>институт «Сигнал»</a:t>
            </a:r>
            <a:endParaRPr lang="ru-RU" sz="700" dirty="0">
              <a:solidFill>
                <a:srgbClr val="000000"/>
              </a:solidFill>
              <a:latin typeface="Circe" panose="020B0502020203020203" pitchFamily="34" charset="-52"/>
              <a:cs typeface="DIN Pro Medium" panose="020B0604020101020102" pitchFamily="34" charset="0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9E42F5DB-BFC0-4F2E-B075-D9D0074C161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54" y="5108291"/>
            <a:ext cx="760031" cy="374992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6E4FF740-0CAB-40ED-B988-2D5FC755184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38" y="5134147"/>
            <a:ext cx="554156" cy="36301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508DC656-2B52-4F34-962F-529AEDDA871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57" y="6150965"/>
            <a:ext cx="760032" cy="411616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27435450-DE6E-4657-A9AE-481F1920132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932" y="6154169"/>
            <a:ext cx="511981" cy="407033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EBDFF95D-4249-4287-8AD8-5D7B9368E85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611" y="5140124"/>
            <a:ext cx="710638" cy="305507"/>
          </a:xfrm>
          <a:prstGeom prst="rect">
            <a:avLst/>
          </a:prstGeom>
        </p:spPr>
      </p:pic>
      <p:pic>
        <p:nvPicPr>
          <p:cNvPr id="87" name="Image 2" descr=" ">
            <a:extLst>
              <a:ext uri="{FF2B5EF4-FFF2-40B4-BE49-F238E27FC236}">
                <a16:creationId xmlns:a16="http://schemas.microsoft.com/office/drawing/2014/main" id="{1A815867-4FB5-4DCD-A355-753A9FDA1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436" y="4464912"/>
            <a:ext cx="5777248" cy="7743"/>
          </a:xfrm>
          <a:prstGeom prst="rect">
            <a:avLst/>
          </a:prstGeom>
        </p:spPr>
      </p:pic>
      <p:pic>
        <p:nvPicPr>
          <p:cNvPr id="88" name="Image 10" descr=" ">
            <a:extLst>
              <a:ext uri="{FF2B5EF4-FFF2-40B4-BE49-F238E27FC236}">
                <a16:creationId xmlns:a16="http://schemas.microsoft.com/office/drawing/2014/main" id="{EE86F4BF-01DD-4C00-BCAA-1056C3D9052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092481" y="4464912"/>
            <a:ext cx="9353" cy="2159719"/>
          </a:xfrm>
          <a:prstGeom prst="rect">
            <a:avLst/>
          </a:prstGeom>
        </p:spPr>
      </p:pic>
      <p:pic>
        <p:nvPicPr>
          <p:cNvPr id="89" name="Image 2" descr=" ">
            <a:extLst>
              <a:ext uri="{FF2B5EF4-FFF2-40B4-BE49-F238E27FC236}">
                <a16:creationId xmlns:a16="http://schemas.microsoft.com/office/drawing/2014/main" id="{65D46ED8-8DF0-4EEC-A7E1-E2394BFD6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990" y="5550850"/>
            <a:ext cx="5777248" cy="7750"/>
          </a:xfrm>
          <a:prstGeom prst="rect">
            <a:avLst/>
          </a:prstGeom>
        </p:spPr>
      </p:pic>
      <p:pic>
        <p:nvPicPr>
          <p:cNvPr id="90" name="Image 15" descr=" ">
            <a:extLst>
              <a:ext uri="{FF2B5EF4-FFF2-40B4-BE49-F238E27FC236}">
                <a16:creationId xmlns:a16="http://schemas.microsoft.com/office/drawing/2014/main" id="{25503FDB-A132-4347-9AA7-E0409390003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220865" y="4463714"/>
            <a:ext cx="4752" cy="1097857"/>
          </a:xfrm>
          <a:prstGeom prst="rect">
            <a:avLst/>
          </a:prstGeom>
        </p:spPr>
      </p:pic>
      <p:pic>
        <p:nvPicPr>
          <p:cNvPr id="91" name="Image 15" descr=" ">
            <a:extLst>
              <a:ext uri="{FF2B5EF4-FFF2-40B4-BE49-F238E27FC236}">
                <a16:creationId xmlns:a16="http://schemas.microsoft.com/office/drawing/2014/main" id="{62C1DCD0-0432-4027-B788-178875325C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165785" y="4466789"/>
            <a:ext cx="4752" cy="1097857"/>
          </a:xfrm>
          <a:prstGeom prst="rect">
            <a:avLst/>
          </a:prstGeom>
        </p:spPr>
      </p:pic>
      <p:pic>
        <p:nvPicPr>
          <p:cNvPr id="92" name="Image 15" descr=" ">
            <a:extLst>
              <a:ext uri="{FF2B5EF4-FFF2-40B4-BE49-F238E27FC236}">
                <a16:creationId xmlns:a16="http://schemas.microsoft.com/office/drawing/2014/main" id="{91ECEFA2-EA3C-4A81-8024-64A6EA38EF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03689" y="5558600"/>
            <a:ext cx="4596" cy="1061862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A6A732B6-7CE8-4DA2-87BF-EDDBE7E9DBF2}"/>
              </a:ext>
            </a:extLst>
          </p:cNvPr>
          <p:cNvSpPr txBox="1"/>
          <p:nvPr/>
        </p:nvSpPr>
        <p:spPr>
          <a:xfrm>
            <a:off x="291708" y="3138716"/>
            <a:ext cx="1869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cap="all" dirty="0">
                <a:solidFill>
                  <a:srgbClr val="676767"/>
                </a:solidFill>
                <a:latin typeface="Century Gothic" panose="020B0502020202020204" pitchFamily="34" charset="0"/>
                <a:ea typeface="Open Sans" pitchFamily="2" charset="0"/>
              </a:rPr>
              <a:t>Финансирование</a:t>
            </a:r>
            <a:endParaRPr lang="ru-RU" sz="1400" b="1" cap="all" dirty="0">
              <a:solidFill>
                <a:srgbClr val="676767"/>
              </a:solidFill>
              <a:latin typeface="Century Gothic" panose="020B0502020202020204" pitchFamily="34" charset="0"/>
              <a:ea typeface="Open Sans" pitchFamily="2" charset="0"/>
            </a:endParaRPr>
          </a:p>
        </p:txBody>
      </p:sp>
      <p:pic>
        <p:nvPicPr>
          <p:cNvPr id="94" name="Image 5">
            <a:extLst>
              <a:ext uri="{FF2B5EF4-FFF2-40B4-BE49-F238E27FC236}">
                <a16:creationId xmlns:a16="http://schemas.microsoft.com/office/drawing/2014/main" id="{5DED5C12-9D42-4F72-8752-5D8F368848C4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867987" y="3622345"/>
            <a:ext cx="977052" cy="373669"/>
          </a:xfrm>
          <a:prstGeom prst="rect">
            <a:avLst/>
          </a:prstGeom>
        </p:spPr>
      </p:pic>
      <p:pic>
        <p:nvPicPr>
          <p:cNvPr id="95" name="Picture 2" descr="Picture background">
            <a:extLst>
              <a:ext uri="{FF2B5EF4-FFF2-40B4-BE49-F238E27FC236}">
                <a16:creationId xmlns:a16="http://schemas.microsoft.com/office/drawing/2014/main" id="{62FFAF7A-79E6-457D-AE98-0A2D18756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54" y="3565965"/>
            <a:ext cx="345164" cy="44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8C4BC415-8797-426A-B17A-A067B14E26E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070" y="3624401"/>
            <a:ext cx="855390" cy="398523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1A6D076C-A6C9-4B9A-80A3-2440827A4877}"/>
              </a:ext>
            </a:extLst>
          </p:cNvPr>
          <p:cNvSpPr txBox="1"/>
          <p:nvPr/>
        </p:nvSpPr>
        <p:spPr>
          <a:xfrm>
            <a:off x="796582" y="3409329"/>
            <a:ext cx="11198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A4302D"/>
                </a:solidFill>
                <a:latin typeface="Circe" panose="020B0502020203020203" pitchFamily="34" charset="-52"/>
              </a:rPr>
              <a:t>120,4</a:t>
            </a:r>
            <a:r>
              <a:rPr lang="ru-RU" sz="1200" dirty="0">
                <a:solidFill>
                  <a:srgbClr val="676767"/>
                </a:solidFill>
                <a:latin typeface="Circe" panose="020B0502020203020203" pitchFamily="34" charset="-52"/>
              </a:rPr>
              <a:t> млн руб.</a:t>
            </a:r>
            <a:endParaRPr lang="ru-RU" sz="120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9728AC7-A1AC-4F44-A909-332A5DFFF7FC}"/>
              </a:ext>
            </a:extLst>
          </p:cNvPr>
          <p:cNvSpPr txBox="1"/>
          <p:nvPr/>
        </p:nvSpPr>
        <p:spPr>
          <a:xfrm>
            <a:off x="2642714" y="3411011"/>
            <a:ext cx="10323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A4302D"/>
                </a:solidFill>
                <a:latin typeface="Circe" panose="020B0502020203020203" pitchFamily="34" charset="-52"/>
              </a:rPr>
              <a:t>10,0</a:t>
            </a:r>
            <a:r>
              <a:rPr lang="ru-RU" sz="1200" dirty="0">
                <a:solidFill>
                  <a:srgbClr val="676767"/>
                </a:solidFill>
                <a:latin typeface="Circe" panose="020B0502020203020203" pitchFamily="34" charset="-52"/>
              </a:rPr>
              <a:t> млн руб. </a:t>
            </a:r>
            <a:endParaRPr lang="ru-RU" sz="12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DD5CC3A-52A7-4EBF-8CC8-3FEB22A303CD}"/>
              </a:ext>
            </a:extLst>
          </p:cNvPr>
          <p:cNvSpPr txBox="1"/>
          <p:nvPr/>
        </p:nvSpPr>
        <p:spPr>
          <a:xfrm>
            <a:off x="4347475" y="3418360"/>
            <a:ext cx="1063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A4302D"/>
                </a:solidFill>
                <a:latin typeface="Circe" panose="020B0502020203020203" pitchFamily="34" charset="-52"/>
              </a:rPr>
              <a:t>50,0</a:t>
            </a:r>
            <a:r>
              <a:rPr lang="ru-RU" sz="1200" dirty="0">
                <a:solidFill>
                  <a:srgbClr val="676767"/>
                </a:solidFill>
                <a:latin typeface="Circe" panose="020B0502020203020203" pitchFamily="34" charset="-52"/>
              </a:rPr>
              <a:t> млн руб. </a:t>
            </a:r>
            <a:endParaRPr lang="ru-RU" sz="1200" dirty="0"/>
          </a:p>
        </p:txBody>
      </p:sp>
      <p:sp>
        <p:nvSpPr>
          <p:cNvPr id="100" name="Text 9">
            <a:extLst>
              <a:ext uri="{FF2B5EF4-FFF2-40B4-BE49-F238E27FC236}">
                <a16:creationId xmlns:a16="http://schemas.microsoft.com/office/drawing/2014/main" id="{AB79FA7B-456E-448F-8608-B14C9F63A352}"/>
              </a:ext>
            </a:extLst>
          </p:cNvPr>
          <p:cNvSpPr/>
          <p:nvPr/>
        </p:nvSpPr>
        <p:spPr>
          <a:xfrm>
            <a:off x="9832650" y="3214395"/>
            <a:ext cx="255674" cy="5223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289" dirty="0">
                <a:solidFill>
                  <a:srgbClr val="EDEDED">
                    <a:alpha val="100000"/>
                  </a:srgbClr>
                </a:solidFill>
                <a:latin typeface="Circe Bold" panose="020B0602020203020203" pitchFamily="34" charset="-52"/>
                <a:ea typeface="Circe Bold" pitchFamily="34" charset="-122"/>
                <a:cs typeface="Circe Bold" pitchFamily="34" charset="-120"/>
              </a:rPr>
              <a:t>*</a:t>
            </a:r>
            <a:endParaRPr lang="en-US" sz="2289" dirty="0">
              <a:latin typeface="Circe Bold" panose="020B0602020203020203" pitchFamily="34" charset="-52"/>
            </a:endParaRPr>
          </a:p>
        </p:txBody>
      </p:sp>
      <p:graphicFrame>
        <p:nvGraphicFramePr>
          <p:cNvPr id="101" name="Таблица 5">
            <a:extLst>
              <a:ext uri="{FF2B5EF4-FFF2-40B4-BE49-F238E27FC236}">
                <a16:creationId xmlns:a16="http://schemas.microsoft.com/office/drawing/2014/main" id="{B2F69E6A-28D7-4C51-AAAF-0DE2B8FD3466}"/>
              </a:ext>
            </a:extLst>
          </p:cNvPr>
          <p:cNvGraphicFramePr>
            <a:graphicFrameLocks noGrp="1"/>
          </p:cNvGraphicFramePr>
          <p:nvPr/>
        </p:nvGraphicFramePr>
        <p:xfrm>
          <a:off x="6128265" y="3441261"/>
          <a:ext cx="5723568" cy="318321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861784">
                  <a:extLst>
                    <a:ext uri="{9D8B030D-6E8A-4147-A177-3AD203B41FA5}">
                      <a16:colId xmlns:a16="http://schemas.microsoft.com/office/drawing/2014/main" val="869820080"/>
                    </a:ext>
                  </a:extLst>
                </a:gridCol>
                <a:gridCol w="2861784">
                  <a:extLst>
                    <a:ext uri="{9D8B030D-6E8A-4147-A177-3AD203B41FA5}">
                      <a16:colId xmlns:a16="http://schemas.microsoft.com/office/drawing/2014/main" val="589687278"/>
                    </a:ext>
                  </a:extLst>
                </a:gridCol>
              </a:tblGrid>
              <a:tr h="1023644"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14" marR="45714" marT="22857" marB="22857">
                    <a:solidFill>
                      <a:srgbClr val="A4302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14" marR="45714" marT="22857" marB="22857"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036709"/>
                  </a:ext>
                </a:extLst>
              </a:tr>
              <a:tr h="1036636"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14" marR="45714" marT="22857" marB="2285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14" marR="45714" marT="22857" marB="22857">
                    <a:solidFill>
                      <a:srgbClr val="F8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135872"/>
                  </a:ext>
                </a:extLst>
              </a:tr>
              <a:tr h="1122937"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14" marR="45714" marT="22857" marB="22857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14" marR="45714" marT="22857" marB="2285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58814"/>
                  </a:ext>
                </a:extLst>
              </a:tr>
            </a:tbl>
          </a:graphicData>
        </a:graphic>
      </p:graphicFrame>
      <p:sp>
        <p:nvSpPr>
          <p:cNvPr id="102" name="Text 1">
            <a:extLst>
              <a:ext uri="{FF2B5EF4-FFF2-40B4-BE49-F238E27FC236}">
                <a16:creationId xmlns:a16="http://schemas.microsoft.com/office/drawing/2014/main" id="{D54077DF-F305-4F83-AE9D-2B544D175D45}"/>
              </a:ext>
            </a:extLst>
          </p:cNvPr>
          <p:cNvSpPr/>
          <p:nvPr/>
        </p:nvSpPr>
        <p:spPr>
          <a:xfrm>
            <a:off x="6128265" y="3140957"/>
            <a:ext cx="5557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cap="all" dirty="0">
                <a:solidFill>
                  <a:srgbClr val="676767"/>
                </a:solidFill>
                <a:latin typeface="Century Gothic" panose="020B0502020202020204" pitchFamily="34" charset="0"/>
                <a:ea typeface="Open Sans" pitchFamily="2" charset="0"/>
              </a:rPr>
              <a:t>КЛЮЧЕВЫЕ ПОКАЗАТЕЛИ И РЕЗУЛЬТАТЫ 2024 ГОДА</a:t>
            </a:r>
          </a:p>
        </p:txBody>
      </p: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3AF7685F-EC23-4310-8848-B9A3F28E77C6}"/>
              </a:ext>
            </a:extLst>
          </p:cNvPr>
          <p:cNvGrpSpPr/>
          <p:nvPr/>
        </p:nvGrpSpPr>
        <p:grpSpPr>
          <a:xfrm>
            <a:off x="6323239" y="3488425"/>
            <a:ext cx="2666367" cy="1129490"/>
            <a:chOff x="1199066" y="6242740"/>
            <a:chExt cx="5333429" cy="2259274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887D89C9-340F-4C38-9237-F67A0660918F}"/>
                </a:ext>
              </a:extLst>
            </p:cNvPr>
            <p:cNvSpPr txBox="1"/>
            <p:nvPr/>
          </p:nvSpPr>
          <p:spPr>
            <a:xfrm>
              <a:off x="1241093" y="7319998"/>
              <a:ext cx="5291402" cy="11820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900" dirty="0">
                  <a:solidFill>
                    <a:schemeClr val="bg1"/>
                  </a:solidFill>
                  <a:latin typeface="Circe" panose="020B0502020203020203" pitchFamily="34" charset="-52"/>
                </a:rPr>
                <a:t>млн руб., объем финансирования, привлеченного Тульской инженерной школой на исследования и разработки в интересах бизнеса</a:t>
              </a:r>
            </a:p>
          </p:txBody>
        </p:sp>
        <p:sp>
          <p:nvSpPr>
            <p:cNvPr id="105" name="Text 25">
              <a:extLst>
                <a:ext uri="{FF2B5EF4-FFF2-40B4-BE49-F238E27FC236}">
                  <a16:creationId xmlns:a16="http://schemas.microsoft.com/office/drawing/2014/main" id="{E3321653-6596-45ED-B0F4-B9E2F9466B3C}"/>
                </a:ext>
              </a:extLst>
            </p:cNvPr>
            <p:cNvSpPr/>
            <p:nvPr/>
          </p:nvSpPr>
          <p:spPr>
            <a:xfrm>
              <a:off x="1199066" y="6242740"/>
              <a:ext cx="1040416" cy="85936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ru-RU" sz="3149" dirty="0">
                  <a:solidFill>
                    <a:schemeClr val="bg1"/>
                  </a:solidFill>
                  <a:latin typeface="Circe Bold" panose="020B0602020203020203" pitchFamily="34" charset="-52"/>
                  <a:ea typeface="Circe Bold" pitchFamily="34" charset="-122"/>
                  <a:cs typeface="Circe Bold" pitchFamily="34" charset="-120"/>
                </a:rPr>
                <a:t>55</a:t>
              </a:r>
            </a:p>
          </p:txBody>
        </p:sp>
        <p:sp>
          <p:nvSpPr>
            <p:cNvPr id="106" name="Стрелка: вправо 105">
              <a:extLst>
                <a:ext uri="{FF2B5EF4-FFF2-40B4-BE49-F238E27FC236}">
                  <a16:creationId xmlns:a16="http://schemas.microsoft.com/office/drawing/2014/main" id="{88F6584D-0189-40B3-909B-C67BC206CC00}"/>
                </a:ext>
              </a:extLst>
            </p:cNvPr>
            <p:cNvSpPr/>
            <p:nvPr/>
          </p:nvSpPr>
          <p:spPr>
            <a:xfrm>
              <a:off x="2252184" y="6429035"/>
              <a:ext cx="806754" cy="41880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schemeClr val="bg1"/>
                </a:solidFill>
              </a:endParaRPr>
            </a:p>
          </p:txBody>
        </p:sp>
        <p:sp>
          <p:nvSpPr>
            <p:cNvPr id="107" name="Text 25">
              <a:extLst>
                <a:ext uri="{FF2B5EF4-FFF2-40B4-BE49-F238E27FC236}">
                  <a16:creationId xmlns:a16="http://schemas.microsoft.com/office/drawing/2014/main" id="{F1BE92DE-9A7D-473E-B69C-D4556AB6C39B}"/>
                </a:ext>
              </a:extLst>
            </p:cNvPr>
            <p:cNvSpPr/>
            <p:nvPr/>
          </p:nvSpPr>
          <p:spPr>
            <a:xfrm>
              <a:off x="3240509" y="6258337"/>
              <a:ext cx="1618896" cy="85936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ru-RU" sz="3149" dirty="0">
                  <a:solidFill>
                    <a:schemeClr val="bg1"/>
                  </a:solidFill>
                  <a:latin typeface="Circe Bold" panose="020B0602020203020203" pitchFamily="34" charset="-52"/>
                  <a:ea typeface="Circe Bold" pitchFamily="34" charset="-122"/>
                  <a:cs typeface="Circe Bold" pitchFamily="34" charset="-120"/>
                </a:rPr>
                <a:t>56,8</a:t>
              </a:r>
            </a:p>
            <a:p>
              <a:endParaRPr lang="en-US" sz="3149" dirty="0">
                <a:solidFill>
                  <a:schemeClr val="bg1"/>
                </a:solidFill>
                <a:latin typeface="Circe Bold" panose="020B0602020203020203" pitchFamily="34" charset="-52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0BDA48BB-AC41-49B3-975A-C2AE68827A04}"/>
                </a:ext>
              </a:extLst>
            </p:cNvPr>
            <p:cNvSpPr txBox="1"/>
            <p:nvPr/>
          </p:nvSpPr>
          <p:spPr>
            <a:xfrm>
              <a:off x="1232338" y="6944005"/>
              <a:ext cx="940123" cy="492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  <a:latin typeface="Circe" panose="020B0502020203020203" pitchFamily="34" charset="-52"/>
                </a:rPr>
                <a:t>план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16792DC-3127-4FC0-9DA9-4EB9CD9A7B65}"/>
                </a:ext>
              </a:extLst>
            </p:cNvPr>
            <p:cNvSpPr txBox="1"/>
            <p:nvPr/>
          </p:nvSpPr>
          <p:spPr>
            <a:xfrm>
              <a:off x="3581566" y="6944005"/>
              <a:ext cx="952948" cy="492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  <a:latin typeface="Circe" panose="020B0502020203020203" pitchFamily="34" charset="-52"/>
                </a:rPr>
                <a:t>факт</a:t>
              </a:r>
            </a:p>
          </p:txBody>
        </p:sp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6B960C79-BB4A-4C22-AAB0-35EC4C606F59}"/>
              </a:ext>
            </a:extLst>
          </p:cNvPr>
          <p:cNvGrpSpPr/>
          <p:nvPr/>
        </p:nvGrpSpPr>
        <p:grpSpPr>
          <a:xfrm>
            <a:off x="9127535" y="3472726"/>
            <a:ext cx="2817956" cy="1114529"/>
            <a:chOff x="7176600" y="5603473"/>
            <a:chExt cx="5636646" cy="2229348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7D5D5738-E5ED-4079-B6A2-B39CE64DE018}"/>
                </a:ext>
              </a:extLst>
            </p:cNvPr>
            <p:cNvSpPr txBox="1"/>
            <p:nvPr/>
          </p:nvSpPr>
          <p:spPr>
            <a:xfrm>
              <a:off x="7202369" y="6900138"/>
              <a:ext cx="5610877" cy="9326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900" dirty="0">
                  <a:solidFill>
                    <a:srgbClr val="676767"/>
                  </a:solidFill>
                  <a:latin typeface="Circe" panose="020B0502020203020203" pitchFamily="34" charset="-52"/>
                </a:rPr>
                <a:t>магистрантов, прошедших практики и стажировки вне рамок образовательного процесса</a:t>
              </a:r>
            </a:p>
          </p:txBody>
        </p:sp>
        <p:sp>
          <p:nvSpPr>
            <p:cNvPr id="112" name="Text 25">
              <a:extLst>
                <a:ext uri="{FF2B5EF4-FFF2-40B4-BE49-F238E27FC236}">
                  <a16:creationId xmlns:a16="http://schemas.microsoft.com/office/drawing/2014/main" id="{FB7AB3D0-3EDC-4232-A8C0-95824DACB280}"/>
                </a:ext>
              </a:extLst>
            </p:cNvPr>
            <p:cNvSpPr/>
            <p:nvPr/>
          </p:nvSpPr>
          <p:spPr>
            <a:xfrm>
              <a:off x="7176600" y="5625438"/>
              <a:ext cx="1920393" cy="85936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ru-RU" sz="3149" dirty="0">
                  <a:solidFill>
                    <a:srgbClr val="676767"/>
                  </a:solidFill>
                  <a:latin typeface="Circe Bold" panose="020B0602020203020203" pitchFamily="34" charset="-52"/>
                  <a:ea typeface="Circe Bold" pitchFamily="34" charset="-122"/>
                  <a:cs typeface="Circe Bold" pitchFamily="34" charset="-120"/>
                </a:rPr>
                <a:t>14</a:t>
              </a:r>
            </a:p>
          </p:txBody>
        </p:sp>
        <p:sp>
          <p:nvSpPr>
            <p:cNvPr id="113" name="Стрелка: вправо 112">
              <a:extLst>
                <a:ext uri="{FF2B5EF4-FFF2-40B4-BE49-F238E27FC236}">
                  <a16:creationId xmlns:a16="http://schemas.microsoft.com/office/drawing/2014/main" id="{4E8F3CE7-A65F-462E-935D-9CA0F298FA3E}"/>
                </a:ext>
              </a:extLst>
            </p:cNvPr>
            <p:cNvSpPr/>
            <p:nvPr/>
          </p:nvSpPr>
          <p:spPr>
            <a:xfrm>
              <a:off x="8072905" y="5845717"/>
              <a:ext cx="806754" cy="418808"/>
            </a:xfrm>
            <a:prstGeom prst="rightArrow">
              <a:avLst/>
            </a:prstGeom>
            <a:solidFill>
              <a:srgbClr val="676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rgbClr val="676767"/>
                </a:solidFill>
              </a:endParaRPr>
            </a:p>
          </p:txBody>
        </p:sp>
        <p:sp>
          <p:nvSpPr>
            <p:cNvPr id="114" name="Text 25">
              <a:extLst>
                <a:ext uri="{FF2B5EF4-FFF2-40B4-BE49-F238E27FC236}">
                  <a16:creationId xmlns:a16="http://schemas.microsoft.com/office/drawing/2014/main" id="{4CB5B2CA-0F89-40F9-8BD3-E206654459B4}"/>
                </a:ext>
              </a:extLst>
            </p:cNvPr>
            <p:cNvSpPr/>
            <p:nvPr/>
          </p:nvSpPr>
          <p:spPr>
            <a:xfrm>
              <a:off x="9127511" y="5603473"/>
              <a:ext cx="1509616" cy="7908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ru-RU" sz="3149" dirty="0">
                  <a:solidFill>
                    <a:srgbClr val="676767"/>
                  </a:solidFill>
                  <a:latin typeface="Circe Bold" panose="020B0602020203020203" pitchFamily="34" charset="-52"/>
                  <a:ea typeface="Circe Bold" pitchFamily="34" charset="-122"/>
                  <a:cs typeface="Circe Bold" pitchFamily="34" charset="-120"/>
                </a:rPr>
                <a:t>17</a:t>
              </a:r>
            </a:p>
            <a:p>
              <a:endParaRPr lang="en-US" sz="3149" dirty="0">
                <a:solidFill>
                  <a:srgbClr val="676767"/>
                </a:solidFill>
                <a:latin typeface="Circe Bold" panose="020B0602020203020203" pitchFamily="34" charset="-52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E150842-9F20-4AFD-BFB5-375C6071C1DD}"/>
                </a:ext>
              </a:extLst>
            </p:cNvPr>
            <p:cNvSpPr txBox="1"/>
            <p:nvPr/>
          </p:nvSpPr>
          <p:spPr>
            <a:xfrm>
              <a:off x="7260651" y="6424318"/>
              <a:ext cx="940122" cy="492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rgbClr val="676767"/>
                  </a:solidFill>
                  <a:latin typeface="Circe" panose="020B0502020203020203" pitchFamily="34" charset="-52"/>
                </a:rPr>
                <a:t>план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F61DD732-C18F-45DD-BE36-F04417AF334A}"/>
                </a:ext>
              </a:extLst>
            </p:cNvPr>
            <p:cNvSpPr txBox="1"/>
            <p:nvPr/>
          </p:nvSpPr>
          <p:spPr>
            <a:xfrm>
              <a:off x="9158852" y="6443920"/>
              <a:ext cx="952948" cy="492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rgbClr val="676767"/>
                  </a:solidFill>
                  <a:latin typeface="Circe" panose="020B0502020203020203" pitchFamily="34" charset="-52"/>
                </a:rPr>
                <a:t>факт</a:t>
              </a:r>
            </a:p>
          </p:txBody>
        </p:sp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1BEDF27E-7402-4D3F-A89B-C0A0B3B3B545}"/>
              </a:ext>
            </a:extLst>
          </p:cNvPr>
          <p:cNvGrpSpPr/>
          <p:nvPr/>
        </p:nvGrpSpPr>
        <p:grpSpPr>
          <a:xfrm>
            <a:off x="6298614" y="4559437"/>
            <a:ext cx="2455294" cy="894544"/>
            <a:chOff x="1270159" y="10008174"/>
            <a:chExt cx="4911227" cy="1789320"/>
          </a:xfrm>
        </p:grpSpPr>
        <p:sp>
          <p:nvSpPr>
            <p:cNvPr id="118" name="Text 17">
              <a:extLst>
                <a:ext uri="{FF2B5EF4-FFF2-40B4-BE49-F238E27FC236}">
                  <a16:creationId xmlns:a16="http://schemas.microsoft.com/office/drawing/2014/main" id="{1C543AF9-0C82-4883-A87E-8F783E27267C}"/>
                </a:ext>
              </a:extLst>
            </p:cNvPr>
            <p:cNvSpPr/>
            <p:nvPr/>
          </p:nvSpPr>
          <p:spPr>
            <a:xfrm>
              <a:off x="1270159" y="10488021"/>
              <a:ext cx="605442" cy="85936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endParaRPr lang="en-US" sz="3249" dirty="0">
                <a:latin typeface="Circe Bold" panose="020B0602020203020203" pitchFamily="34" charset="-52"/>
              </a:endParaRPr>
            </a:p>
          </p:txBody>
        </p:sp>
        <p:sp>
          <p:nvSpPr>
            <p:cNvPr id="119" name="Text 24">
              <a:extLst>
                <a:ext uri="{FF2B5EF4-FFF2-40B4-BE49-F238E27FC236}">
                  <a16:creationId xmlns:a16="http://schemas.microsoft.com/office/drawing/2014/main" id="{34675903-8FCB-4474-A236-EA75F094FED4}"/>
                </a:ext>
              </a:extLst>
            </p:cNvPr>
            <p:cNvSpPr/>
            <p:nvPr/>
          </p:nvSpPr>
          <p:spPr>
            <a:xfrm>
              <a:off x="1384187" y="10324294"/>
              <a:ext cx="4797199" cy="1473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b"/>
            <a:lstStyle/>
            <a:p>
              <a:r>
                <a:rPr lang="ru-RU" sz="950" dirty="0">
                  <a:solidFill>
                    <a:srgbClr val="555555">
                      <a:alpha val="100000"/>
                    </a:srgbClr>
                  </a:solidFill>
                  <a:latin typeface="Circe" panose="020B0502020203020203" pitchFamily="34" charset="-52"/>
                  <a:ea typeface="Montserrat Regular" pitchFamily="34" charset="-122"/>
                  <a:cs typeface="Montserrat Regular" pitchFamily="34" charset="-120"/>
                </a:rPr>
                <a:t>школьников приняли участие в профориентационных мероприятиях школы</a:t>
              </a:r>
              <a:endParaRPr lang="en-US" sz="950" dirty="0">
                <a:latin typeface="Circe" panose="020B0502020203020203" pitchFamily="34" charset="-52"/>
              </a:endParaRPr>
            </a:p>
          </p:txBody>
        </p:sp>
        <p:sp>
          <p:nvSpPr>
            <p:cNvPr id="120" name="Text 25">
              <a:extLst>
                <a:ext uri="{FF2B5EF4-FFF2-40B4-BE49-F238E27FC236}">
                  <a16:creationId xmlns:a16="http://schemas.microsoft.com/office/drawing/2014/main" id="{8A45C337-0CE8-437D-980D-77083360A26B}"/>
                </a:ext>
              </a:extLst>
            </p:cNvPr>
            <p:cNvSpPr/>
            <p:nvPr/>
          </p:nvSpPr>
          <p:spPr>
            <a:xfrm>
              <a:off x="1270160" y="10035101"/>
              <a:ext cx="1509616" cy="85936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ru-RU" sz="3149" dirty="0">
                  <a:solidFill>
                    <a:srgbClr val="A4302D">
                      <a:alpha val="100000"/>
                    </a:srgbClr>
                  </a:solidFill>
                  <a:latin typeface="Circe Bold" panose="020B0602020203020203" pitchFamily="34" charset="-52"/>
                  <a:ea typeface="Circe Bold" pitchFamily="34" charset="-122"/>
                  <a:cs typeface="Circe Bold" pitchFamily="34" charset="-120"/>
                </a:rPr>
                <a:t>841</a:t>
              </a:r>
            </a:p>
            <a:p>
              <a:endParaRPr lang="en-US" sz="3149" dirty="0">
                <a:latin typeface="Circe Bold" panose="020B0602020203020203" pitchFamily="34" charset="-52"/>
              </a:endParaRPr>
            </a:p>
          </p:txBody>
        </p:sp>
        <p:sp>
          <p:nvSpPr>
            <p:cNvPr id="121" name="Стрелка: вправо 120">
              <a:extLst>
                <a:ext uri="{FF2B5EF4-FFF2-40B4-BE49-F238E27FC236}">
                  <a16:creationId xmlns:a16="http://schemas.microsoft.com/office/drawing/2014/main" id="{052B64F8-5534-4DFE-9AC1-F441357E75FB}"/>
                </a:ext>
              </a:extLst>
            </p:cNvPr>
            <p:cNvSpPr/>
            <p:nvPr/>
          </p:nvSpPr>
          <p:spPr>
            <a:xfrm>
              <a:off x="2662135" y="10228454"/>
              <a:ext cx="806754" cy="418808"/>
            </a:xfrm>
            <a:prstGeom prst="rightArrow">
              <a:avLst/>
            </a:prstGeom>
            <a:solidFill>
              <a:srgbClr val="A43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/>
            </a:p>
          </p:txBody>
        </p:sp>
        <p:sp>
          <p:nvSpPr>
            <p:cNvPr id="122" name="Text 25">
              <a:extLst>
                <a:ext uri="{FF2B5EF4-FFF2-40B4-BE49-F238E27FC236}">
                  <a16:creationId xmlns:a16="http://schemas.microsoft.com/office/drawing/2014/main" id="{B59DCA06-598F-454D-892D-18D4FDD2504E}"/>
                </a:ext>
              </a:extLst>
            </p:cNvPr>
            <p:cNvSpPr/>
            <p:nvPr/>
          </p:nvSpPr>
          <p:spPr>
            <a:xfrm>
              <a:off x="3640611" y="10008174"/>
              <a:ext cx="1675546" cy="85936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ru-RU" sz="3149" dirty="0">
                  <a:solidFill>
                    <a:srgbClr val="A4302D">
                      <a:alpha val="100000"/>
                    </a:srgbClr>
                  </a:solidFill>
                  <a:latin typeface="Circe Bold" panose="020B0602020203020203" pitchFamily="34" charset="-52"/>
                  <a:ea typeface="Circe Bold" pitchFamily="34" charset="-122"/>
                  <a:cs typeface="Circe Bold" pitchFamily="34" charset="-120"/>
                </a:rPr>
                <a:t>1518</a:t>
              </a:r>
            </a:p>
            <a:p>
              <a:endParaRPr lang="en-US" sz="3149" dirty="0">
                <a:latin typeface="Circe Bold" panose="020B0602020203020203" pitchFamily="34" charset="-52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5AA37563-550B-411D-9DB2-C113136E15A2}"/>
                </a:ext>
              </a:extLst>
            </p:cNvPr>
            <p:cNvSpPr txBox="1"/>
            <p:nvPr/>
          </p:nvSpPr>
          <p:spPr>
            <a:xfrm>
              <a:off x="1551454" y="10759181"/>
              <a:ext cx="940122" cy="492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rgbClr val="A4302D"/>
                  </a:solidFill>
                  <a:latin typeface="Circe" panose="020B0502020203020203" pitchFamily="34" charset="-52"/>
                </a:rPr>
                <a:t>план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1BA4C3A6-724C-4871-A777-AE02B9F44E66}"/>
                </a:ext>
              </a:extLst>
            </p:cNvPr>
            <p:cNvSpPr txBox="1"/>
            <p:nvPr/>
          </p:nvSpPr>
          <p:spPr>
            <a:xfrm>
              <a:off x="4049957" y="10746248"/>
              <a:ext cx="952948" cy="492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rgbClr val="A4302D"/>
                  </a:solidFill>
                  <a:latin typeface="Circe" panose="020B0502020203020203" pitchFamily="34" charset="-52"/>
                </a:rPr>
                <a:t>факт</a:t>
              </a:r>
            </a:p>
          </p:txBody>
        </p:sp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DD821BB0-E79B-4FA1-99F6-E007DB8D63F8}"/>
              </a:ext>
            </a:extLst>
          </p:cNvPr>
          <p:cNvGrpSpPr/>
          <p:nvPr/>
        </p:nvGrpSpPr>
        <p:grpSpPr>
          <a:xfrm>
            <a:off x="9123126" y="4532950"/>
            <a:ext cx="2757873" cy="1040529"/>
            <a:chOff x="7355630" y="8099428"/>
            <a:chExt cx="5516465" cy="2081328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0A87F1BA-036A-4B5D-8C1E-A8C648DC6755}"/>
                </a:ext>
              </a:extLst>
            </p:cNvPr>
            <p:cNvSpPr txBox="1"/>
            <p:nvPr/>
          </p:nvSpPr>
          <p:spPr>
            <a:xfrm>
              <a:off x="7355630" y="9164962"/>
              <a:ext cx="5516465" cy="10157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dirty="0">
                  <a:latin typeface="Circe" panose="020B0502020203020203" pitchFamily="34" charset="-52"/>
                </a:rPr>
                <a:t>отношение внебюджетных средств к объему финансового обеспечения программы развития Тульской инженерной школы</a:t>
              </a:r>
            </a:p>
          </p:txBody>
        </p:sp>
        <p:sp>
          <p:nvSpPr>
            <p:cNvPr id="127" name="Text 25">
              <a:extLst>
                <a:ext uri="{FF2B5EF4-FFF2-40B4-BE49-F238E27FC236}">
                  <a16:creationId xmlns:a16="http://schemas.microsoft.com/office/drawing/2014/main" id="{FEC9BE51-7705-4648-B3E1-46C1AA583AA4}"/>
                </a:ext>
              </a:extLst>
            </p:cNvPr>
            <p:cNvSpPr/>
            <p:nvPr/>
          </p:nvSpPr>
          <p:spPr>
            <a:xfrm>
              <a:off x="7374923" y="8134039"/>
              <a:ext cx="1920393" cy="82253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ru-RU" sz="3149" dirty="0">
                  <a:latin typeface="Circe Bold" panose="020B0602020203020203" pitchFamily="34" charset="-52"/>
                  <a:ea typeface="Circe Bold" pitchFamily="34" charset="-122"/>
                  <a:cs typeface="Circe Bold" pitchFamily="34" charset="-120"/>
                </a:rPr>
                <a:t>35,7</a:t>
              </a:r>
            </a:p>
          </p:txBody>
        </p:sp>
        <p:sp>
          <p:nvSpPr>
            <p:cNvPr id="128" name="Стрелка: вправо 127">
              <a:extLst>
                <a:ext uri="{FF2B5EF4-FFF2-40B4-BE49-F238E27FC236}">
                  <a16:creationId xmlns:a16="http://schemas.microsoft.com/office/drawing/2014/main" id="{6B038DD4-1DC5-4663-817C-E8F5027F44D3}"/>
                </a:ext>
              </a:extLst>
            </p:cNvPr>
            <p:cNvSpPr/>
            <p:nvPr/>
          </p:nvSpPr>
          <p:spPr>
            <a:xfrm>
              <a:off x="9086359" y="8231965"/>
              <a:ext cx="806754" cy="40085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srgbClr val="676767"/>
                </a:solidFill>
              </a:endParaRPr>
            </a:p>
          </p:txBody>
        </p:sp>
        <p:sp>
          <p:nvSpPr>
            <p:cNvPr id="129" name="Text 25">
              <a:extLst>
                <a:ext uri="{FF2B5EF4-FFF2-40B4-BE49-F238E27FC236}">
                  <a16:creationId xmlns:a16="http://schemas.microsoft.com/office/drawing/2014/main" id="{6F815F93-4F92-446E-9344-31456CFCADA6}"/>
                </a:ext>
              </a:extLst>
            </p:cNvPr>
            <p:cNvSpPr/>
            <p:nvPr/>
          </p:nvSpPr>
          <p:spPr>
            <a:xfrm>
              <a:off x="10145909" y="8099428"/>
              <a:ext cx="1948437" cy="82253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ru-RU" sz="3149" dirty="0">
                  <a:latin typeface="Circe Bold" panose="020B0602020203020203" pitchFamily="34" charset="-52"/>
                  <a:ea typeface="Circe Bold" pitchFamily="34" charset="-122"/>
                  <a:cs typeface="Circe Bold" pitchFamily="34" charset="-120"/>
                </a:rPr>
                <a:t>75,84</a:t>
              </a:r>
            </a:p>
            <a:p>
              <a:endParaRPr lang="en-US" sz="3149" dirty="0">
                <a:latin typeface="Circe Bold" panose="020B0602020203020203" pitchFamily="34" charset="-52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3559FEF9-A951-44A4-B3B4-64B112F077C6}"/>
                </a:ext>
              </a:extLst>
            </p:cNvPr>
            <p:cNvSpPr txBox="1"/>
            <p:nvPr/>
          </p:nvSpPr>
          <p:spPr>
            <a:xfrm>
              <a:off x="7641913" y="8827408"/>
              <a:ext cx="940123" cy="492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Circe" panose="020B0502020203020203" pitchFamily="34" charset="-52"/>
                </a:rPr>
                <a:t>план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AB8B7423-7308-408F-857A-196748622F0A}"/>
                </a:ext>
              </a:extLst>
            </p:cNvPr>
            <p:cNvSpPr txBox="1"/>
            <p:nvPr/>
          </p:nvSpPr>
          <p:spPr>
            <a:xfrm>
              <a:off x="10745584" y="8827408"/>
              <a:ext cx="952948" cy="492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Circe" panose="020B0502020203020203" pitchFamily="34" charset="-52"/>
                </a:rPr>
                <a:t>факт</a:t>
              </a: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18B941A5-F8AB-411F-8C64-3E5BD39749C8}"/>
              </a:ext>
            </a:extLst>
          </p:cNvPr>
          <p:cNvGrpSpPr/>
          <p:nvPr/>
        </p:nvGrpSpPr>
        <p:grpSpPr>
          <a:xfrm>
            <a:off x="9178974" y="5613192"/>
            <a:ext cx="2537900" cy="1068516"/>
            <a:chOff x="7404689" y="10903605"/>
            <a:chExt cx="5076460" cy="2137310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A40FEC8B-55AD-4C92-9D70-D7F4BF878996}"/>
                </a:ext>
              </a:extLst>
            </p:cNvPr>
            <p:cNvSpPr txBox="1"/>
            <p:nvPr/>
          </p:nvSpPr>
          <p:spPr>
            <a:xfrm>
              <a:off x="7404689" y="12025121"/>
              <a:ext cx="5076460" cy="10157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dirty="0">
                  <a:solidFill>
                    <a:srgbClr val="676767"/>
                  </a:solidFill>
                  <a:latin typeface="Circe" panose="020B0502020203020203" pitchFamily="34" charset="-52"/>
                </a:rPr>
                <a:t>человек, прошедших повышение квалификации и (или) профессиональную переподготовку</a:t>
              </a:r>
            </a:p>
          </p:txBody>
        </p:sp>
        <p:sp>
          <p:nvSpPr>
            <p:cNvPr id="134" name="Text 25">
              <a:extLst>
                <a:ext uri="{FF2B5EF4-FFF2-40B4-BE49-F238E27FC236}">
                  <a16:creationId xmlns:a16="http://schemas.microsoft.com/office/drawing/2014/main" id="{23A722CB-284B-4C15-930B-976740D1811F}"/>
                </a:ext>
              </a:extLst>
            </p:cNvPr>
            <p:cNvSpPr/>
            <p:nvPr/>
          </p:nvSpPr>
          <p:spPr>
            <a:xfrm>
              <a:off x="7404689" y="10903605"/>
              <a:ext cx="1509616" cy="85936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ru-RU" sz="3149" dirty="0">
                  <a:solidFill>
                    <a:srgbClr val="676767"/>
                  </a:solidFill>
                  <a:latin typeface="Circe Bold" panose="020B0602020203020203" pitchFamily="34" charset="-52"/>
                  <a:ea typeface="Circe Bold" pitchFamily="34" charset="-122"/>
                  <a:cs typeface="Circe Bold" pitchFamily="34" charset="-120"/>
                </a:rPr>
                <a:t>32</a:t>
              </a:r>
            </a:p>
          </p:txBody>
        </p:sp>
        <p:sp>
          <p:nvSpPr>
            <p:cNvPr id="135" name="Стрелка: вправо 134">
              <a:extLst>
                <a:ext uri="{FF2B5EF4-FFF2-40B4-BE49-F238E27FC236}">
                  <a16:creationId xmlns:a16="http://schemas.microsoft.com/office/drawing/2014/main" id="{7FC9BE25-3F81-4A8A-8B40-0C022D6DC6AE}"/>
                </a:ext>
              </a:extLst>
            </p:cNvPr>
            <p:cNvSpPr/>
            <p:nvPr/>
          </p:nvSpPr>
          <p:spPr>
            <a:xfrm>
              <a:off x="8552957" y="11038152"/>
              <a:ext cx="806754" cy="418808"/>
            </a:xfrm>
            <a:prstGeom prst="rightArrow">
              <a:avLst/>
            </a:prstGeom>
            <a:solidFill>
              <a:srgbClr val="676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rgbClr val="676767"/>
                </a:solidFill>
              </a:endParaRPr>
            </a:p>
          </p:txBody>
        </p:sp>
        <p:sp>
          <p:nvSpPr>
            <p:cNvPr id="136" name="Text 25">
              <a:extLst>
                <a:ext uri="{FF2B5EF4-FFF2-40B4-BE49-F238E27FC236}">
                  <a16:creationId xmlns:a16="http://schemas.microsoft.com/office/drawing/2014/main" id="{3060B621-10CE-439E-8740-5D99381CCAC6}"/>
                </a:ext>
              </a:extLst>
            </p:cNvPr>
            <p:cNvSpPr/>
            <p:nvPr/>
          </p:nvSpPr>
          <p:spPr>
            <a:xfrm>
              <a:off x="9615105" y="10903605"/>
              <a:ext cx="1509616" cy="85936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ru-RU" sz="3149" dirty="0">
                  <a:solidFill>
                    <a:srgbClr val="676767"/>
                  </a:solidFill>
                  <a:latin typeface="Circe Bold" panose="020B0602020203020203" pitchFamily="34" charset="-52"/>
                  <a:ea typeface="Circe Bold" pitchFamily="34" charset="-122"/>
                  <a:cs typeface="Circe Bold" pitchFamily="34" charset="-120"/>
                </a:rPr>
                <a:t>67</a:t>
              </a:r>
            </a:p>
            <a:p>
              <a:endParaRPr lang="en-US" sz="3149" dirty="0">
                <a:solidFill>
                  <a:srgbClr val="676767"/>
                </a:solidFill>
                <a:latin typeface="Circe Bold" panose="020B0602020203020203" pitchFamily="34" charset="-52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0574ACE2-F934-43E3-B6E7-E201A818E7BA}"/>
                </a:ext>
              </a:extLst>
            </p:cNvPr>
            <p:cNvSpPr txBox="1"/>
            <p:nvPr/>
          </p:nvSpPr>
          <p:spPr>
            <a:xfrm>
              <a:off x="7441176" y="11647106"/>
              <a:ext cx="940122" cy="492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rgbClr val="676767"/>
                  </a:solidFill>
                  <a:latin typeface="Circe" panose="020B0502020203020203" pitchFamily="34" charset="-52"/>
                </a:rPr>
                <a:t>план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C1D70C3F-105A-4FD0-B9DD-5971E5E7C76E}"/>
                </a:ext>
              </a:extLst>
            </p:cNvPr>
            <p:cNvSpPr txBox="1"/>
            <p:nvPr/>
          </p:nvSpPr>
          <p:spPr>
            <a:xfrm>
              <a:off x="9656038" y="11649634"/>
              <a:ext cx="952948" cy="492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rgbClr val="676767"/>
                  </a:solidFill>
                  <a:latin typeface="Circe" panose="020B0502020203020203" pitchFamily="34" charset="-52"/>
                </a:rPr>
                <a:t>факт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9F24F058-0456-43C7-8210-3F4DB463D34F}"/>
              </a:ext>
            </a:extLst>
          </p:cNvPr>
          <p:cNvGrpSpPr/>
          <p:nvPr/>
        </p:nvGrpSpPr>
        <p:grpSpPr>
          <a:xfrm>
            <a:off x="6212284" y="5604871"/>
            <a:ext cx="2651750" cy="1032814"/>
            <a:chOff x="12551353" y="7003667"/>
            <a:chExt cx="5304190" cy="2065898"/>
          </a:xfrm>
        </p:grpSpPr>
        <p:sp>
          <p:nvSpPr>
            <p:cNvPr id="140" name="Text 25">
              <a:extLst>
                <a:ext uri="{FF2B5EF4-FFF2-40B4-BE49-F238E27FC236}">
                  <a16:creationId xmlns:a16="http://schemas.microsoft.com/office/drawing/2014/main" id="{85E7CB50-6DFE-45F6-98C4-985DDA9DE49B}"/>
                </a:ext>
              </a:extLst>
            </p:cNvPr>
            <p:cNvSpPr/>
            <p:nvPr/>
          </p:nvSpPr>
          <p:spPr>
            <a:xfrm>
              <a:off x="12887031" y="7043914"/>
              <a:ext cx="1920393" cy="85936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ru-RU" sz="3149" dirty="0">
                  <a:solidFill>
                    <a:srgbClr val="676767"/>
                  </a:solidFill>
                  <a:latin typeface="Circe Bold" panose="020B0602020203020203" pitchFamily="34" charset="-52"/>
                  <a:ea typeface="Circe Bold" pitchFamily="34" charset="-122"/>
                  <a:cs typeface="Circe Bold" pitchFamily="34" charset="-120"/>
                </a:rPr>
                <a:t>63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F2CDDC67-991B-4D09-9FD8-800D35B597B6}"/>
                </a:ext>
              </a:extLst>
            </p:cNvPr>
            <p:cNvSpPr txBox="1"/>
            <p:nvPr/>
          </p:nvSpPr>
          <p:spPr>
            <a:xfrm>
              <a:off x="12551353" y="7905645"/>
              <a:ext cx="1853955" cy="492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rgbClr val="676767"/>
                  </a:solidFill>
                  <a:latin typeface="Circe" panose="020B0502020203020203" pitchFamily="34" charset="-52"/>
                </a:rPr>
                <a:t>магистранта</a:t>
              </a:r>
            </a:p>
          </p:txBody>
        </p:sp>
        <p:sp>
          <p:nvSpPr>
            <p:cNvPr id="142" name="Text 25">
              <a:extLst>
                <a:ext uri="{FF2B5EF4-FFF2-40B4-BE49-F238E27FC236}">
                  <a16:creationId xmlns:a16="http://schemas.microsoft.com/office/drawing/2014/main" id="{0102B370-25F9-4F9D-A1CF-8B4CD2065B57}"/>
                </a:ext>
              </a:extLst>
            </p:cNvPr>
            <p:cNvSpPr/>
            <p:nvPr/>
          </p:nvSpPr>
          <p:spPr>
            <a:xfrm>
              <a:off x="16171262" y="7003667"/>
              <a:ext cx="1509616" cy="7908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ru-RU" sz="3149" dirty="0">
                  <a:solidFill>
                    <a:srgbClr val="676767"/>
                  </a:solidFill>
                  <a:latin typeface="Circe Bold" panose="020B0602020203020203" pitchFamily="34" charset="-52"/>
                  <a:ea typeface="Circe Bold" pitchFamily="34" charset="-122"/>
                  <a:cs typeface="Circe Bold" pitchFamily="34" charset="-120"/>
                </a:rPr>
                <a:t>31</a:t>
              </a:r>
            </a:p>
            <a:p>
              <a:endParaRPr lang="en-US" sz="3149" dirty="0">
                <a:solidFill>
                  <a:srgbClr val="676767"/>
                </a:solidFill>
                <a:latin typeface="Circe Bold" panose="020B0602020203020203" pitchFamily="34" charset="-52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F05FF2F-2111-4BC6-BAA4-C885484BC848}"/>
                </a:ext>
              </a:extLst>
            </p:cNvPr>
            <p:cNvSpPr txBox="1"/>
            <p:nvPr/>
          </p:nvSpPr>
          <p:spPr>
            <a:xfrm>
              <a:off x="15978179" y="7854682"/>
              <a:ext cx="1478802" cy="492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rgbClr val="676767"/>
                  </a:solidFill>
                  <a:latin typeface="Circe" panose="020B0502020203020203" pitchFamily="34" charset="-52"/>
                </a:rPr>
                <a:t>бакалавр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D4876B07-1991-4F5F-AEDB-D624F6811398}"/>
                </a:ext>
              </a:extLst>
            </p:cNvPr>
            <p:cNvSpPr txBox="1"/>
            <p:nvPr/>
          </p:nvSpPr>
          <p:spPr>
            <a:xfrm>
              <a:off x="12887031" y="8386212"/>
              <a:ext cx="4968512" cy="6833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900" dirty="0">
                  <a:solidFill>
                    <a:srgbClr val="676767"/>
                  </a:solidFill>
                  <a:latin typeface="Circe" panose="020B0502020203020203" pitchFamily="34" charset="-52"/>
                </a:rPr>
                <a:t>принято на обучение по итогам приемной кампании 2024 г.</a:t>
              </a:r>
            </a:p>
          </p:txBody>
        </p:sp>
      </p:grpSp>
      <p:sp>
        <p:nvSpPr>
          <p:cNvPr id="145" name="Заголовок 1">
            <a:extLst>
              <a:ext uri="{FF2B5EF4-FFF2-40B4-BE49-F238E27FC236}">
                <a16:creationId xmlns:a16="http://schemas.microsoft.com/office/drawing/2014/main" id="{B038439B-94D3-460B-A6FF-64865BD8B14D}"/>
              </a:ext>
            </a:extLst>
          </p:cNvPr>
          <p:cNvSpPr txBox="1">
            <a:spLocks/>
          </p:cNvSpPr>
          <p:nvPr/>
        </p:nvSpPr>
        <p:spPr>
          <a:xfrm>
            <a:off x="682459" y="104351"/>
            <a:ext cx="9024961" cy="67207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2670" b="1" dirty="0">
                <a:solidFill>
                  <a:srgbClr val="C00000"/>
                </a:solidFill>
                <a:cs typeface="DIN Pro Medium" panose="020B0604020101020102" pitchFamily="34" charset="0"/>
              </a:rPr>
              <a:t>ТУЛЬСКАЯ ИНЖЕНЕРНАЯ ШКОЛА</a:t>
            </a:r>
          </a:p>
        </p:txBody>
      </p:sp>
      <p:graphicFrame>
        <p:nvGraphicFramePr>
          <p:cNvPr id="146" name="Объект 5">
            <a:extLst>
              <a:ext uri="{FF2B5EF4-FFF2-40B4-BE49-F238E27FC236}">
                <a16:creationId xmlns:a16="http://schemas.microsoft.com/office/drawing/2014/main" id="{68B6DE73-FF6B-4F45-8706-2CB3782E40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338" y="62686"/>
          <a:ext cx="481426" cy="69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8" name="CorelDRAW" r:id="rId23" imgW="1344960" imgH="1944000" progId="">
                  <p:embed/>
                </p:oleObj>
              </mc:Choice>
              <mc:Fallback>
                <p:oleObj name="CorelDRAW" r:id="rId23" imgW="1344960" imgH="1944000" progId="">
                  <p:embed/>
                  <p:pic>
                    <p:nvPicPr>
                      <p:cNvPr id="7" name="Объект 5">
                        <a:extLst>
                          <a:ext uri="{FF2B5EF4-FFF2-40B4-BE49-F238E27FC236}">
                            <a16:creationId xmlns:a16="http://schemas.microsoft.com/office/drawing/2014/main" id="{0C28B709-8A1A-42D9-AEF9-22BE81C2BF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38" y="62686"/>
                        <a:ext cx="481426" cy="696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7" name="Рисунок 146">
            <a:extLst>
              <a:ext uri="{FF2B5EF4-FFF2-40B4-BE49-F238E27FC236}">
                <a16:creationId xmlns:a16="http://schemas.microsoft.com/office/drawing/2014/main" id="{3C462F39-B715-4EF0-8768-52E0B5D5A56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569876" y="83502"/>
            <a:ext cx="1514686" cy="581106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98B821C4-C982-4DCA-B5DB-A3BEAE997EB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991114" y="20793"/>
            <a:ext cx="1448002" cy="685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97" name="Picture 61" descr="Установка лиофильной сушки Scientz 10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590" y="4279742"/>
            <a:ext cx="1916298" cy="191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Заголовок 1">
            <a:extLst>
              <a:ext uri="{FF2B5EF4-FFF2-40B4-BE49-F238E27FC236}">
                <a16:creationId xmlns:a16="http://schemas.microsoft.com/office/drawing/2014/main" id="{DFD9FD44-BAE4-ED06-AE28-6331DA62E38A}"/>
              </a:ext>
            </a:extLst>
          </p:cNvPr>
          <p:cNvSpPr txBox="1">
            <a:spLocks/>
          </p:cNvSpPr>
          <p:nvPr/>
        </p:nvSpPr>
        <p:spPr bwMode="auto">
          <a:xfrm>
            <a:off x="449263" y="966300"/>
            <a:ext cx="4793432" cy="79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DIN Pro Medium" panose="020B0604020101020102" pitchFamily="34" charset="0"/>
                <a:cs typeface="DIN Pro Medium" panose="020B0604020101020102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DIN Pro Medium" panose="020B0604020101020102" pitchFamily="34" charset="0"/>
                <a:cs typeface="DIN Pro Medium" panose="020B0604020101020102" pitchFamily="34" charset="0"/>
              </a:rPr>
              <a:t>Программа Приоритет - 2030 (более </a:t>
            </a:r>
            <a:r>
              <a:rPr lang="ru-RU" altLang="ru-RU" sz="3200" b="1" dirty="0">
                <a:solidFill>
                  <a:srgbClr val="C00000"/>
                </a:solidFill>
                <a:latin typeface="Verdana" panose="020B0604030504040204" pitchFamily="34" charset="0"/>
                <a:ea typeface="DIN Pro Medium" panose="020B0604020101020102" pitchFamily="34" charset="0"/>
                <a:cs typeface="DIN Pro Medium" panose="020B0604020101020102" pitchFamily="34" charset="0"/>
              </a:rPr>
              <a:t>15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DIN Pro Medium" panose="020B0604020101020102" pitchFamily="34" charset="0"/>
                <a:cs typeface="DIN Pro Medium" panose="020B0604020101020102" pitchFamily="34" charset="0"/>
              </a:rPr>
              <a:t> млн руб.)</a:t>
            </a:r>
          </a:p>
        </p:txBody>
      </p:sp>
      <p:sp>
        <p:nvSpPr>
          <p:cNvPr id="6169" name="AutoShape 29" descr="blob:https://web.whatsapp.com/f97d7a5b-4286-4fe4-89b1-6f1704082f5b">
            <a:extLst>
              <a:ext uri="{FF2B5EF4-FFF2-40B4-BE49-F238E27FC236}">
                <a16:creationId xmlns:a16="http://schemas.microsoft.com/office/drawing/2014/main" id="{6DEB26B5-D128-9D9C-0A19-9791E2A96B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70" name="AutoShape 31" descr="blob:https://web.whatsapp.com/f97d7a5b-4286-4fe4-89b1-6f1704082f5b">
            <a:extLst>
              <a:ext uri="{FF2B5EF4-FFF2-40B4-BE49-F238E27FC236}">
                <a16:creationId xmlns:a16="http://schemas.microsoft.com/office/drawing/2014/main" id="{B39160C6-B2F6-0340-55D2-D58E8FDF12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71" name="AutoShape 33" descr="blob:https://web.whatsapp.com/f97d7a5b-4286-4fe4-89b1-6f1704082f5b">
            <a:extLst>
              <a:ext uri="{FF2B5EF4-FFF2-40B4-BE49-F238E27FC236}">
                <a16:creationId xmlns:a16="http://schemas.microsoft.com/office/drawing/2014/main" id="{E10E1F5E-AABE-6094-5341-C212987A3A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CEC68FA3-FE06-40DF-BD21-2604211BD2F0}"/>
              </a:ext>
            </a:extLst>
          </p:cNvPr>
          <p:cNvSpPr txBox="1">
            <a:spLocks/>
          </p:cNvSpPr>
          <p:nvPr/>
        </p:nvSpPr>
        <p:spPr>
          <a:xfrm>
            <a:off x="682459" y="86595"/>
            <a:ext cx="9024961" cy="67207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2670" b="1" dirty="0">
                <a:solidFill>
                  <a:srgbClr val="8A231C"/>
                </a:solidFill>
                <a:cs typeface="DIN Pro Medium" panose="020B0604020101020102" pitchFamily="34" charset="0"/>
              </a:rPr>
              <a:t>НАУЧНАЯ ИНФРАСТРУКТУРА</a:t>
            </a:r>
          </a:p>
        </p:txBody>
      </p:sp>
      <p:graphicFrame>
        <p:nvGraphicFramePr>
          <p:cNvPr id="37" name="Объект 5">
            <a:extLst>
              <a:ext uri="{FF2B5EF4-FFF2-40B4-BE49-F238E27FC236}">
                <a16:creationId xmlns:a16="http://schemas.microsoft.com/office/drawing/2014/main" id="{59779F16-ACC8-4371-B95D-A4ADE4790F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338" y="62686"/>
          <a:ext cx="481426" cy="69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0" name="CorelDRAW" r:id="rId4" imgW="1344960" imgH="1944000" progId="">
                  <p:embed/>
                </p:oleObj>
              </mc:Choice>
              <mc:Fallback>
                <p:oleObj name="CorelDRAW" r:id="rId4" imgW="1344960" imgH="194400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38" y="62686"/>
                        <a:ext cx="481426" cy="696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18787B1A-645F-4B12-939C-16834C565556}"/>
              </a:ext>
            </a:extLst>
          </p:cNvPr>
          <p:cNvSpPr txBox="1">
            <a:spLocks/>
          </p:cNvSpPr>
          <p:nvPr/>
        </p:nvSpPr>
        <p:spPr bwMode="auto">
          <a:xfrm>
            <a:off x="6353877" y="966300"/>
            <a:ext cx="5703444" cy="79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DIN Pro Medium" panose="020B0604020101020102" pitchFamily="34" charset="0"/>
                <a:cs typeface="DIN Pro Medium" panose="020B0604020101020102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DIN Pro Medium" panose="020B0604020101020102" pitchFamily="34" charset="0"/>
                <a:cs typeface="DIN Pro Medium" panose="020B0604020101020102" pitchFamily="34" charset="0"/>
              </a:rPr>
              <a:t>Соглашение с АНО НОЦ «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DIN Pro Medium" panose="020B0604020101020102" pitchFamily="34" charset="0"/>
                <a:cs typeface="DIN Pro Medium" panose="020B0604020101020102" pitchFamily="34" charset="0"/>
              </a:rPr>
              <a:t>ТулаТЕХ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DIN Pro Medium" panose="020B0604020101020102" pitchFamily="34" charset="0"/>
                <a:cs typeface="DIN Pro Medium" panose="020B0604020101020102" pitchFamily="34" charset="0"/>
              </a:rPr>
              <a:t>» (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DIN Pro Medium" panose="020B0604020101020102" pitchFamily="34" charset="0"/>
                <a:cs typeface="DIN Pro Medium" panose="020B0604020101020102" pitchFamily="34" charset="0"/>
              </a:rPr>
              <a:t>60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DIN Pro Medium" panose="020B0604020101020102" pitchFamily="34" charset="0"/>
                <a:cs typeface="DIN Pro Medium" panose="020B0604020101020102" pitchFamily="34" charset="0"/>
              </a:rPr>
              <a:t> млн руб.)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13EC627-CC4D-4F8A-9A09-A4C1D3FD0A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464" y="149339"/>
            <a:ext cx="2313198" cy="6093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35FC90-6145-49F6-9411-9B12227E9C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0742" y="54279"/>
            <a:ext cx="1421526" cy="799452"/>
          </a:xfrm>
          <a:prstGeom prst="rect">
            <a:avLst/>
          </a:prstGeom>
        </p:spPr>
      </p:pic>
      <p:pic>
        <p:nvPicPr>
          <p:cNvPr id="14389" name="Picture 53" descr="Ламинарный бокс LAMSYSTEMS БАВнп-01-«Ламинар-С»-1,2 LORICA фото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969652"/>
            <a:ext cx="1735137" cy="173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338" y="3704789"/>
            <a:ext cx="1872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Бокс антибактериальный </a:t>
            </a:r>
            <a:br>
              <a:rPr lang="ru-RU" sz="1200" dirty="0"/>
            </a:br>
            <a:r>
              <a:rPr lang="ru-RU" sz="1200" dirty="0"/>
              <a:t>«</a:t>
            </a:r>
            <a:r>
              <a:rPr lang="ru-RU" sz="1200" dirty="0" err="1"/>
              <a:t>Ламинар</a:t>
            </a:r>
            <a:r>
              <a:rPr lang="ru-RU" sz="1200" dirty="0"/>
              <a:t> С»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5482" y="1749376"/>
            <a:ext cx="1049113" cy="18151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47168" y="3612455"/>
            <a:ext cx="1910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Автоматический дозатор </a:t>
            </a:r>
            <a:br>
              <a:rPr lang="ru-RU" sz="1200" dirty="0"/>
            </a:br>
            <a:r>
              <a:rPr lang="ru-RU" sz="1200" dirty="0"/>
              <a:t>жидких проб </a:t>
            </a:r>
            <a:br>
              <a:rPr lang="ru-RU" sz="1200" dirty="0"/>
            </a:br>
            <a:r>
              <a:rPr lang="ru-RU" sz="1200" dirty="0"/>
              <a:t>«НТ3000А» в хроматограф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3059" y="2187690"/>
            <a:ext cx="1597201" cy="15972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14725" y="3698777"/>
            <a:ext cx="1472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ДНК-</a:t>
            </a:r>
            <a:r>
              <a:rPr lang="ru-RU" sz="1200" dirty="0" err="1"/>
              <a:t>амплификатор</a:t>
            </a:r>
            <a:endParaRPr lang="ru-RU" sz="1200" dirty="0"/>
          </a:p>
        </p:txBody>
      </p:sp>
      <p:pic>
        <p:nvPicPr>
          <p:cNvPr id="14391" name="Picture 55" descr="Picture backgroun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546600"/>
            <a:ext cx="1859579" cy="11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93338" y="5874658"/>
            <a:ext cx="1849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Спектрофотометр </a:t>
            </a:r>
            <a:br>
              <a:rPr lang="ru-RU" sz="1200" dirty="0"/>
            </a:br>
            <a:r>
              <a:rPr lang="en-US" sz="1200" dirty="0"/>
              <a:t>Micro Spectrophotometer </a:t>
            </a: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94898" y="4061137"/>
            <a:ext cx="1813521" cy="18135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002083" y="5874658"/>
            <a:ext cx="2077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Анаэробная станция</a:t>
            </a:r>
            <a:br>
              <a:rPr lang="ru-RU" sz="1200" dirty="0"/>
            </a:br>
            <a:r>
              <a:rPr lang="ru-RU" sz="1200" dirty="0"/>
              <a:t>со встроенным инкубатором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57075" y="6057542"/>
            <a:ext cx="1591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Лиофильная сушилка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09" y="2076158"/>
            <a:ext cx="2677819" cy="15062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328487" y="3698777"/>
            <a:ext cx="1975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Токарно-фрезерный станок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102561" y="1765752"/>
            <a:ext cx="0" cy="41089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552" y="4279742"/>
            <a:ext cx="1700030" cy="142910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430348" y="5884993"/>
            <a:ext cx="1568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5-осевой 3</a:t>
            </a:r>
            <a:r>
              <a:rPr lang="en-US" sz="1200" dirty="0"/>
              <a:t>D-</a:t>
            </a:r>
            <a:r>
              <a:rPr lang="ru-RU" sz="1200" dirty="0"/>
              <a:t>принтер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275" y="1890306"/>
            <a:ext cx="2178495" cy="168391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140530" y="3514111"/>
            <a:ext cx="1526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Комплекс </a:t>
            </a:r>
            <a:br>
              <a:rPr lang="ru-RU" sz="1200" dirty="0"/>
            </a:br>
            <a:r>
              <a:rPr lang="ru-RU" sz="1200" dirty="0"/>
              <a:t>для литья пластмасс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19" y="4073278"/>
            <a:ext cx="2852763" cy="160111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296812" y="5700328"/>
            <a:ext cx="2021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Электроэрозионный</a:t>
            </a:r>
            <a:br>
              <a:rPr lang="ru-RU" sz="1200" dirty="0"/>
            </a:br>
            <a:r>
              <a:rPr lang="ru-RU" sz="1200" dirty="0"/>
              <a:t>координатно-прошивочный</a:t>
            </a:r>
            <a:br>
              <a:rPr lang="ru-RU" sz="1200" dirty="0"/>
            </a:br>
            <a:r>
              <a:rPr lang="ru-RU" sz="1200" dirty="0"/>
              <a:t>станок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39" y="3701083"/>
            <a:ext cx="1668867" cy="200164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536013" y="5702730"/>
            <a:ext cx="1756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Пресс для горячего </a:t>
            </a:r>
            <a:br>
              <a:rPr lang="ru-RU" sz="1200" dirty="0"/>
            </a:br>
            <a:r>
              <a:rPr lang="ru-RU" sz="1200" dirty="0"/>
              <a:t>прессования пластмасс </a:t>
            </a:r>
            <a:br>
              <a:rPr lang="ru-RU" sz="1200" dirty="0"/>
            </a:br>
            <a:r>
              <a:rPr lang="ru-RU" sz="1200" dirty="0"/>
              <a:t>усилием 160 т </a:t>
            </a:r>
          </a:p>
        </p:txBody>
      </p:sp>
    </p:spTree>
    <p:extLst>
      <p:ext uri="{BB962C8B-B14F-4D97-AF65-F5344CB8AC3E}">
        <p14:creationId xmlns:p14="http://schemas.microsoft.com/office/powerpoint/2010/main" val="3682996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407032"/>
              </p:ext>
            </p:extLst>
          </p:nvPr>
        </p:nvGraphicFramePr>
        <p:xfrm>
          <a:off x="10290337" y="3078628"/>
          <a:ext cx="1137883" cy="555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2" name="CorelDRAW" r:id="rId3" imgW="3882470" imgH="1897534" progId="CorelDraw.Graphic.17">
                  <p:embed/>
                </p:oleObj>
              </mc:Choice>
              <mc:Fallback>
                <p:oleObj name="CorelDRAW" r:id="rId3" imgW="3882470" imgH="1897534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90337" y="3078628"/>
                        <a:ext cx="1137883" cy="555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9" name="AutoShape 29" descr="blob:https://web.whatsapp.com/f97d7a5b-4286-4fe4-89b1-6f1704082f5b">
            <a:extLst>
              <a:ext uri="{FF2B5EF4-FFF2-40B4-BE49-F238E27FC236}">
                <a16:creationId xmlns:a16="http://schemas.microsoft.com/office/drawing/2014/main" id="{6DEB26B5-D128-9D9C-0A19-9791E2A96B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70" name="AutoShape 31" descr="blob:https://web.whatsapp.com/f97d7a5b-4286-4fe4-89b1-6f1704082f5b">
            <a:extLst>
              <a:ext uri="{FF2B5EF4-FFF2-40B4-BE49-F238E27FC236}">
                <a16:creationId xmlns:a16="http://schemas.microsoft.com/office/drawing/2014/main" id="{B39160C6-B2F6-0340-55D2-D58E8FDF12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71" name="AutoShape 33" descr="blob:https://web.whatsapp.com/f97d7a5b-4286-4fe4-89b1-6f1704082f5b">
            <a:extLst>
              <a:ext uri="{FF2B5EF4-FFF2-40B4-BE49-F238E27FC236}">
                <a16:creationId xmlns:a16="http://schemas.microsoft.com/office/drawing/2014/main" id="{E10E1F5E-AABE-6094-5341-C212987A3A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CEC68FA3-FE06-40DF-BD21-2604211BD2F0}"/>
              </a:ext>
            </a:extLst>
          </p:cNvPr>
          <p:cNvSpPr txBox="1">
            <a:spLocks/>
          </p:cNvSpPr>
          <p:nvPr/>
        </p:nvSpPr>
        <p:spPr>
          <a:xfrm>
            <a:off x="682459" y="86595"/>
            <a:ext cx="9024961" cy="67207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2670" b="1" dirty="0">
                <a:solidFill>
                  <a:srgbClr val="8A231C"/>
                </a:solidFill>
                <a:cs typeface="DIN Pro Medium" panose="020B0604020101020102" pitchFamily="34" charset="0"/>
              </a:rPr>
              <a:t>СТУДЕНЧЕСКИЕ КОНСТРУКТОРСКИЕ БЮРО</a:t>
            </a:r>
          </a:p>
        </p:txBody>
      </p:sp>
      <p:graphicFrame>
        <p:nvGraphicFramePr>
          <p:cNvPr id="37" name="Объект 5">
            <a:extLst>
              <a:ext uri="{FF2B5EF4-FFF2-40B4-BE49-F238E27FC236}">
                <a16:creationId xmlns:a16="http://schemas.microsoft.com/office/drawing/2014/main" id="{59779F16-ACC8-4371-B95D-A4ADE4790F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338" y="62686"/>
          <a:ext cx="481426" cy="69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3" name="CorelDRAW" r:id="rId5" imgW="1344960" imgH="1944000" progId="">
                  <p:embed/>
                </p:oleObj>
              </mc:Choice>
              <mc:Fallback>
                <p:oleObj name="CorelDRAW" r:id="rId5" imgW="1344960" imgH="1944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38" y="62686"/>
                        <a:ext cx="481426" cy="696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35FC90-6145-49F6-9411-9B12227E9C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6891" y="11192"/>
            <a:ext cx="1421526" cy="7994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38001" y="1132114"/>
            <a:ext cx="9238114" cy="87085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Студенческое конструкторское бюро «Полимерные композиты и технологическая оснастка»</a:t>
            </a:r>
          </a:p>
          <a:p>
            <a:r>
              <a:rPr lang="ru-RU" sz="1400" dirty="0">
                <a:solidFill>
                  <a:schemeClr val="tx1"/>
                </a:solidFill>
              </a:rPr>
              <a:t>Направление деятельности: проектирование, разработка технологического цикла и выпуска </a:t>
            </a:r>
            <a:r>
              <a:rPr lang="ru-RU" sz="1400" dirty="0" err="1">
                <a:solidFill>
                  <a:schemeClr val="tx1"/>
                </a:solidFill>
              </a:rPr>
              <a:t>малосерийных</a:t>
            </a:r>
            <a:r>
              <a:rPr lang="ru-RU" sz="1400" dirty="0">
                <a:solidFill>
                  <a:schemeClr val="tx1"/>
                </a:solidFill>
              </a:rPr>
              <a:t> изделий из полимеров и композитов, а также оснастки для их изготовления и применения в нефтегазовой и оборонной промышленности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038000" y="2028350"/>
            <a:ext cx="9238115" cy="87085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Студенческое конструкторское бюро «Беспилотные авиационные системы»</a:t>
            </a:r>
          </a:p>
          <a:p>
            <a:r>
              <a:rPr lang="ru-RU" sz="1400" dirty="0">
                <a:solidFill>
                  <a:schemeClr val="tx1"/>
                </a:solidFill>
              </a:rPr>
              <a:t>Направление: проектирование и отработка модульных систем для беспилотных летательных аппаратов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038000" y="2924586"/>
            <a:ext cx="9238115" cy="87085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Студенческое конструкторское бюро «Противодействие малым БПЛА»</a:t>
            </a:r>
          </a:p>
          <a:p>
            <a:r>
              <a:rPr lang="ru-RU" sz="1400" dirty="0">
                <a:solidFill>
                  <a:schemeClr val="tx1"/>
                </a:solidFill>
              </a:rPr>
              <a:t>Направление: проектирование и отработка модулей для систем обнаружения и подавления малогабаритных БПЛА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038000" y="4717058"/>
            <a:ext cx="9238115" cy="87085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Студенческое конструкторское бюро «Транспортно-технологические машины»</a:t>
            </a:r>
          </a:p>
          <a:p>
            <a:r>
              <a:rPr lang="ru-RU" sz="1400" dirty="0">
                <a:solidFill>
                  <a:schemeClr val="tx1"/>
                </a:solidFill>
              </a:rPr>
              <a:t>Направление: моделирование, </a:t>
            </a:r>
            <a:r>
              <a:rPr lang="ru-RU" sz="1400" dirty="0" err="1">
                <a:solidFill>
                  <a:schemeClr val="tx1"/>
                </a:solidFill>
              </a:rPr>
              <a:t>прототипирование</a:t>
            </a:r>
            <a:r>
              <a:rPr lang="ru-RU" sz="1400" dirty="0">
                <a:solidFill>
                  <a:schemeClr val="tx1"/>
                </a:solidFill>
              </a:rPr>
              <a:t> и испытание элементов транспортных и транспортно-технологических машин различного назначения, а также разработка конструкторской документации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038000" y="5613294"/>
            <a:ext cx="9238115" cy="87085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Студенческое конструкторское бюро «Октава» – средства связи специального назначения»</a:t>
            </a:r>
          </a:p>
          <a:p>
            <a:r>
              <a:rPr lang="ru-RU" sz="1400" dirty="0">
                <a:solidFill>
                  <a:schemeClr val="tx1"/>
                </a:solidFill>
              </a:rPr>
              <a:t>Направление: проектирование, макетирование и отработка оснастки для изготовления проводных гарнитур для подключения к аппаратуре связи, радиостанциям и компьютерам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38000" y="3820822"/>
            <a:ext cx="9238115" cy="87085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Студенческое конструкторское бюро «Локализация станков»</a:t>
            </a:r>
          </a:p>
          <a:p>
            <a:r>
              <a:rPr lang="ru-RU" sz="1400" dirty="0">
                <a:solidFill>
                  <a:schemeClr val="tx1"/>
                </a:solidFill>
              </a:rPr>
              <a:t>Направление: переработка конструкторской документации сборочных узлов механизмов вращательного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и поступательного действия,  разработка </a:t>
            </a:r>
            <a:r>
              <a:rPr lang="ru-RU" sz="1400" dirty="0" err="1">
                <a:solidFill>
                  <a:schemeClr val="tx1"/>
                </a:solidFill>
              </a:rPr>
              <a:t>блочно</a:t>
            </a:r>
            <a:r>
              <a:rPr lang="ru-RU" sz="1400" dirty="0">
                <a:solidFill>
                  <a:schemeClr val="tx1"/>
                </a:solidFill>
              </a:rPr>
              <a:t>-модульных приводных систем и моделирование процессов пластического формоизменения, усовершенствование штампового оборудования и технологической оснастки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42356" y="1132114"/>
            <a:ext cx="864000" cy="870859"/>
          </a:xfrm>
          <a:prstGeom prst="rect">
            <a:avLst/>
          </a:prstGeom>
          <a:solidFill>
            <a:srgbClr val="B01B0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rgbClr val="8A231C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42356" y="2028350"/>
            <a:ext cx="864000" cy="864000"/>
          </a:xfrm>
          <a:prstGeom prst="rect">
            <a:avLst/>
          </a:prstGeom>
          <a:solidFill>
            <a:srgbClr val="B01B0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rgbClr val="8A231C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42356" y="2924586"/>
            <a:ext cx="864000" cy="864000"/>
          </a:xfrm>
          <a:prstGeom prst="rect">
            <a:avLst/>
          </a:prstGeom>
          <a:solidFill>
            <a:srgbClr val="B01B0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rgbClr val="8A231C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42356" y="3820822"/>
            <a:ext cx="864000" cy="864000"/>
          </a:xfrm>
          <a:prstGeom prst="rect">
            <a:avLst/>
          </a:prstGeom>
          <a:solidFill>
            <a:srgbClr val="B01B0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rgbClr val="8A231C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42356" y="4723916"/>
            <a:ext cx="864000" cy="864000"/>
          </a:xfrm>
          <a:prstGeom prst="rect">
            <a:avLst/>
          </a:prstGeom>
          <a:solidFill>
            <a:srgbClr val="B01B0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rgbClr val="8A231C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42356" y="5627010"/>
            <a:ext cx="864000" cy="864000"/>
          </a:xfrm>
          <a:prstGeom prst="rect">
            <a:avLst/>
          </a:prstGeom>
          <a:solidFill>
            <a:srgbClr val="B01B0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rgbClr val="8A231C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960655"/>
              </p:ext>
            </p:extLst>
          </p:nvPr>
        </p:nvGraphicFramePr>
        <p:xfrm>
          <a:off x="295410" y="1297042"/>
          <a:ext cx="549322" cy="550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4" name="CorelDRAW" r:id="rId8" imgW="3465003" imgH="3470820" progId="CorelDraw.Graphic.17">
                  <p:embed/>
                </p:oleObj>
              </mc:Choice>
              <mc:Fallback>
                <p:oleObj name="CorelDRAW" r:id="rId8" imgW="3465003" imgH="347082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5410" y="1297042"/>
                        <a:ext cx="549322" cy="550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475350"/>
              </p:ext>
            </p:extLst>
          </p:nvPr>
        </p:nvGraphicFramePr>
        <p:xfrm>
          <a:off x="295410" y="2180506"/>
          <a:ext cx="555599" cy="557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5" name="CorelDRAW" r:id="rId10" imgW="3510116" imgH="3520517" progId="CorelDraw.Graphic.17">
                  <p:embed/>
                </p:oleObj>
              </mc:Choice>
              <mc:Fallback>
                <p:oleObj name="CorelDRAW" r:id="rId10" imgW="3510116" imgH="3520517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5410" y="2180506"/>
                        <a:ext cx="555599" cy="557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464452"/>
              </p:ext>
            </p:extLst>
          </p:nvPr>
        </p:nvGraphicFramePr>
        <p:xfrm>
          <a:off x="261880" y="3047872"/>
          <a:ext cx="616382" cy="617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6" name="CorelDRAW" r:id="rId12" imgW="3743661" imgH="3749194" progId="CorelDraw.Graphic.17">
                  <p:embed/>
                </p:oleObj>
              </mc:Choice>
              <mc:Fallback>
                <p:oleObj name="CorelDRAW" r:id="rId12" imgW="3743661" imgH="3749194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1880" y="3047872"/>
                        <a:ext cx="616382" cy="617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770398"/>
              </p:ext>
            </p:extLst>
          </p:nvPr>
        </p:nvGraphicFramePr>
        <p:xfrm>
          <a:off x="286701" y="3940254"/>
          <a:ext cx="608965" cy="625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7" name="CorelDRAW" r:id="rId14" imgW="3167954" imgH="3252569" progId="CorelDraw.Graphic.17">
                  <p:embed/>
                </p:oleObj>
              </mc:Choice>
              <mc:Fallback>
                <p:oleObj name="CorelDRAW" r:id="rId14" imgW="3167954" imgH="325256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86701" y="3940254"/>
                        <a:ext cx="608965" cy="625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30874"/>
              </p:ext>
            </p:extLst>
          </p:nvPr>
        </p:nvGraphicFramePr>
        <p:xfrm>
          <a:off x="224767" y="4902926"/>
          <a:ext cx="619965" cy="501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8" name="CorelDRAW" r:id="rId16" imgW="3703060" imgH="2999564" progId="CorelDraw.Graphic.17">
                  <p:embed/>
                </p:oleObj>
              </mc:Choice>
              <mc:Fallback>
                <p:oleObj name="CorelDRAW" r:id="rId16" imgW="3703060" imgH="2999564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24767" y="4902926"/>
                        <a:ext cx="619965" cy="501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796414"/>
              </p:ext>
            </p:extLst>
          </p:nvPr>
        </p:nvGraphicFramePr>
        <p:xfrm>
          <a:off x="336504" y="5781996"/>
          <a:ext cx="467133" cy="533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9" name="CorelDRAW" r:id="rId18" imgW="3074605" imgH="3511829" progId="CorelDraw.Graphic.17">
                  <p:embed/>
                </p:oleObj>
              </mc:Choice>
              <mc:Fallback>
                <p:oleObj name="CorelDRAW" r:id="rId18" imgW="3074605" imgH="351182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36504" y="5781996"/>
                        <a:ext cx="467133" cy="533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4090"/>
              </p:ext>
            </p:extLst>
          </p:nvPr>
        </p:nvGraphicFramePr>
        <p:xfrm>
          <a:off x="10377007" y="1238068"/>
          <a:ext cx="904061" cy="658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0" name="CorelDRAW" r:id="rId20" imgW="3418850" imgH="2492860" progId="CorelDraw.Graphic.17">
                  <p:embed/>
                </p:oleObj>
              </mc:Choice>
              <mc:Fallback>
                <p:oleObj name="CorelDRAW" r:id="rId20" imgW="3418850" imgH="249286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0377007" y="1238068"/>
                        <a:ext cx="904061" cy="658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489155"/>
              </p:ext>
            </p:extLst>
          </p:nvPr>
        </p:nvGraphicFramePr>
        <p:xfrm>
          <a:off x="10474511" y="2180506"/>
          <a:ext cx="710763" cy="507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1" name="CorelDRAW" r:id="rId22" imgW="2186231" imgH="1560774" progId="CorelDraw.Graphic.17">
                  <p:embed/>
                </p:oleObj>
              </mc:Choice>
              <mc:Fallback>
                <p:oleObj name="CorelDRAW" r:id="rId22" imgW="2186231" imgH="1560774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0474511" y="2180506"/>
                        <a:ext cx="710763" cy="507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745505"/>
              </p:ext>
            </p:extLst>
          </p:nvPr>
        </p:nvGraphicFramePr>
        <p:xfrm>
          <a:off x="10512671" y="3957672"/>
          <a:ext cx="632732" cy="633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2" name="CorelDRAW" r:id="rId24" imgW="1961362" imgH="1964261" progId="CorelDraw.Graphic.17">
                  <p:embed/>
                </p:oleObj>
              </mc:Choice>
              <mc:Fallback>
                <p:oleObj name="CorelDRAW" r:id="rId24" imgW="1961362" imgH="1964261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0512671" y="3957672"/>
                        <a:ext cx="632732" cy="633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8" name="Объект 143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828896"/>
              </p:ext>
            </p:extLst>
          </p:nvPr>
        </p:nvGraphicFramePr>
        <p:xfrm>
          <a:off x="10404839" y="4967527"/>
          <a:ext cx="1144433" cy="437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3" name="CorelDRAW" r:id="rId26" imgW="4007744" imgH="1531581" progId="CorelDraw.Graphic.17">
                  <p:embed/>
                </p:oleObj>
              </mc:Choice>
              <mc:Fallback>
                <p:oleObj name="CorelDRAW" r:id="rId26" imgW="4007744" imgH="1531581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0404839" y="4967527"/>
                        <a:ext cx="1144433" cy="437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9" name="Объект 143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010486"/>
              </p:ext>
            </p:extLst>
          </p:nvPr>
        </p:nvGraphicFramePr>
        <p:xfrm>
          <a:off x="10447462" y="5821815"/>
          <a:ext cx="823632" cy="493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4" name="CorelDRAW" r:id="rId28" imgW="3356733" imgH="2011526" progId="CorelDraw.Graphic.17">
                  <p:embed/>
                </p:oleObj>
              </mc:Choice>
              <mc:Fallback>
                <p:oleObj name="CorelDRAW" r:id="rId28" imgW="3356733" imgH="2011526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0447462" y="5821815"/>
                        <a:ext cx="823632" cy="493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42D7C078-E60C-44D9-8C2A-103E2BF223DC}"/>
              </a:ext>
            </a:extLst>
          </p:cNvPr>
          <p:cNvSpPr txBox="1"/>
          <p:nvPr/>
        </p:nvSpPr>
        <p:spPr>
          <a:xfrm>
            <a:off x="723639" y="547251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C00000"/>
                </a:solidFill>
                <a:latin typeface="Verdana" panose="020B0604030504040204" pitchFamily="34" charset="0"/>
                <a:ea typeface="DIN Pro Medium" panose="020B0604020101020102" pitchFamily="34" charset="0"/>
                <a:cs typeface="DIN Pro Medium" panose="020B0604020101020102" pitchFamily="34" charset="0"/>
              </a:rPr>
              <a:t>15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DIN Pro Medium" panose="020B0604020101020102" pitchFamily="34" charset="0"/>
                <a:cs typeface="DIN Pro Medium" panose="020B0604020101020102" pitchFamily="34" charset="0"/>
              </a:rPr>
              <a:t> млн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85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9" name="AutoShape 29" descr="blob:https://web.whatsapp.com/f97d7a5b-4286-4fe4-89b1-6f1704082f5b">
            <a:extLst>
              <a:ext uri="{FF2B5EF4-FFF2-40B4-BE49-F238E27FC236}">
                <a16:creationId xmlns:a16="http://schemas.microsoft.com/office/drawing/2014/main" id="{6DEB26B5-D128-9D9C-0A19-9791E2A96B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70" name="AutoShape 31" descr="blob:https://web.whatsapp.com/f97d7a5b-4286-4fe4-89b1-6f1704082f5b">
            <a:extLst>
              <a:ext uri="{FF2B5EF4-FFF2-40B4-BE49-F238E27FC236}">
                <a16:creationId xmlns:a16="http://schemas.microsoft.com/office/drawing/2014/main" id="{B39160C6-B2F6-0340-55D2-D58E8FDF12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71" name="AutoShape 33" descr="blob:https://web.whatsapp.com/f97d7a5b-4286-4fe4-89b1-6f1704082f5b">
            <a:extLst>
              <a:ext uri="{FF2B5EF4-FFF2-40B4-BE49-F238E27FC236}">
                <a16:creationId xmlns:a16="http://schemas.microsoft.com/office/drawing/2014/main" id="{E10E1F5E-AABE-6094-5341-C212987A3A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CEC68FA3-FE06-40DF-BD21-2604211BD2F0}"/>
              </a:ext>
            </a:extLst>
          </p:cNvPr>
          <p:cNvSpPr txBox="1">
            <a:spLocks/>
          </p:cNvSpPr>
          <p:nvPr/>
        </p:nvSpPr>
        <p:spPr>
          <a:xfrm>
            <a:off x="682459" y="86595"/>
            <a:ext cx="9024961" cy="67207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2800" b="1" dirty="0">
                <a:solidFill>
                  <a:srgbClr val="C00000"/>
                </a:solidFill>
              </a:rPr>
              <a:t>ПЛАНЫ РАЗВИТИЯ НА 2025 ГОД</a:t>
            </a:r>
            <a:endParaRPr lang="ru-RU" sz="2670" b="1" dirty="0">
              <a:solidFill>
                <a:srgbClr val="C00000"/>
              </a:solidFill>
              <a:cs typeface="DIN Pro Medium" panose="020B0604020101020102" pitchFamily="34" charset="0"/>
            </a:endParaRPr>
          </a:p>
        </p:txBody>
      </p:sp>
      <p:graphicFrame>
        <p:nvGraphicFramePr>
          <p:cNvPr id="37" name="Объект 5">
            <a:extLst>
              <a:ext uri="{FF2B5EF4-FFF2-40B4-BE49-F238E27FC236}">
                <a16:creationId xmlns:a16="http://schemas.microsoft.com/office/drawing/2014/main" id="{59779F16-ACC8-4371-B95D-A4ADE4790F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338" y="62686"/>
          <a:ext cx="481426" cy="69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3" name="CorelDRAW" r:id="rId3" imgW="1344960" imgH="1944000" progId="">
                  <p:embed/>
                </p:oleObj>
              </mc:Choice>
              <mc:Fallback>
                <p:oleObj name="CorelDRAW" r:id="rId3" imgW="1344960" imgH="1944000" progId="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38" y="62686"/>
                        <a:ext cx="481426" cy="696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21380" y="708238"/>
            <a:ext cx="1174282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1. Формирование проектов по разработке, внедрению и развитию технологических инноваций в целях снижения </a:t>
            </a:r>
            <a:r>
              <a:rPr lang="ru-RU" sz="1600" b="1" dirty="0" err="1"/>
              <a:t>импортозависимости</a:t>
            </a:r>
            <a:r>
              <a:rPr lang="ru-RU" sz="1600" b="1" dirty="0"/>
              <a:t> и обеспечения долгосрочного спроса на высокотехнологичную продукцию. Участие в реализации национальных проектов «БАС»,  «Новые материалы и химия», «Средства производства и автоматизации», «Промышленное обеспечение транспортной мобильности», «Новые технологии сбережения здоровья».</a:t>
            </a:r>
          </a:p>
          <a:p>
            <a:pPr algn="just"/>
            <a:r>
              <a:rPr lang="ru-RU" sz="1600" b="1" dirty="0"/>
              <a:t>2. Участие научных коллективов университета в формировании </a:t>
            </a:r>
            <a:r>
              <a:rPr lang="ru-RU" sz="1600" b="1" dirty="0" err="1"/>
              <a:t>госзадания</a:t>
            </a:r>
            <a:r>
              <a:rPr lang="ru-RU" sz="1600" b="1" dirty="0"/>
              <a:t> и выполнение научных исследований, ориентированных на решение задач квалифицированного заказчика.</a:t>
            </a:r>
          </a:p>
          <a:p>
            <a:pPr algn="just"/>
            <a:r>
              <a:rPr lang="ru-RU" sz="1600" b="1" dirty="0"/>
              <a:t>3. Продолжение работы по увеличению портфеля заказов на выполнение НИОКР и ИТУ от реального сектора экономики, заключение договоров на выполнение ОКР и увеличение доходов от хоздоговорной деятельности, путем развития кооперации с индустриальными партнерами.</a:t>
            </a:r>
          </a:p>
          <a:p>
            <a:pPr algn="just"/>
            <a:r>
              <a:rPr lang="ru-RU" sz="1600" b="1" dirty="0"/>
              <a:t>3. Развитие ПИШ. Выполнение НИР в рамках ТЗ АО «КБП» на роботизированную платформу. Выполнение НИОКР в интересах квалифицированных заказчиков. Заключение договоров на сетевые образовательные программы, организация </a:t>
            </a:r>
            <a:r>
              <a:rPr lang="ru-RU" sz="1600" b="1" dirty="0" err="1"/>
              <a:t>кванториума</a:t>
            </a:r>
            <a:r>
              <a:rPr lang="ru-RU" sz="1600" b="1" dirty="0"/>
              <a:t> на базе ПИШ. Прохождение стажировок и обучения сотрудниками ПИШ на предприятиях ОПК и в организациях РАН.</a:t>
            </a:r>
          </a:p>
          <a:p>
            <a:pPr algn="just"/>
            <a:r>
              <a:rPr lang="ru-RU" sz="1600" b="1" dirty="0"/>
              <a:t>3. Развитие НИЦ «</a:t>
            </a:r>
            <a:r>
              <a:rPr lang="ru-RU" sz="1600" b="1" dirty="0" err="1"/>
              <a:t>БиоХимТех</a:t>
            </a:r>
            <a:r>
              <a:rPr lang="ru-RU" sz="1600" b="1" dirty="0"/>
              <a:t>». Обеспечение финансовой независимости молодежных лабораторий. Формирование научного направления «Биомедицина» (обучение сотрудников, закупка оборудования). Расширение круга заказчиков Инжинирингового центра </a:t>
            </a:r>
            <a:r>
              <a:rPr lang="ru-RU" sz="1600" b="1" dirty="0" err="1"/>
              <a:t>ЭМиЛИ</a:t>
            </a:r>
            <a:r>
              <a:rPr lang="ru-RU" sz="1600" b="1" dirty="0"/>
              <a:t> (модернизация интернет-страницы подразделения).</a:t>
            </a:r>
          </a:p>
          <a:p>
            <a:pPr algn="just"/>
            <a:r>
              <a:rPr lang="ru-RU" sz="1600" b="1" dirty="0"/>
              <a:t>4. Расширение взаимодействия МНТЦ «Композит» и выход на проекты по созданию материалов в интересах ПАО «СИБУР» и ПАО «Газпромнефть». Создание опытно технологической установки синтеза </a:t>
            </a:r>
            <a:r>
              <a:rPr lang="ru-RU" sz="1600" b="1" dirty="0" err="1"/>
              <a:t>полиэфиркетонкетона</a:t>
            </a:r>
            <a:r>
              <a:rPr lang="ru-RU" sz="1600" b="1" dirty="0"/>
              <a:t> в интересах АО «Щекиноазот».</a:t>
            </a:r>
          </a:p>
          <a:p>
            <a:pPr algn="just"/>
            <a:r>
              <a:rPr lang="ru-RU" sz="1600" b="1" dirty="0"/>
              <a:t>5. Создание условий для реализации кадровой политики университета в части увеличения числа молодых преподавателей, имеющих  ученую степень кандидата наук, в том числе за счет повышения количества защит целевых аспирантов – выпускников </a:t>
            </a:r>
            <a:r>
              <a:rPr lang="ru-RU" sz="1600" b="1" dirty="0" err="1"/>
              <a:t>ТулГУ</a:t>
            </a:r>
            <a:r>
              <a:rPr lang="ru-RU" sz="1600" b="1" dirty="0"/>
              <a:t>.</a:t>
            </a:r>
          </a:p>
          <a:p>
            <a:pPr algn="just"/>
            <a:r>
              <a:rPr lang="ru-RU" sz="1600" b="1" dirty="0"/>
              <a:t>6. Планомерная работа редакций научных изданий </a:t>
            </a:r>
            <a:r>
              <a:rPr lang="ru-RU" sz="1600" b="1" dirty="0" err="1"/>
              <a:t>ТулГУ</a:t>
            </a:r>
            <a:r>
              <a:rPr lang="ru-RU" sz="1600" b="1" dirty="0"/>
              <a:t> с авторами научных статей, направленная на достижение наилучших показателей научных изданий (с целью повышения рейтинга специальностей сборников и дальнейшего повышения категорий изданий. Повышение экономической эффективности выпускаемых научных изданий и увеличение количества коммерческих заказов (за счет привлечения новых коммерческих заказчиков, расширения номенклатуры продукции).</a:t>
            </a:r>
          </a:p>
        </p:txBody>
      </p:sp>
    </p:spTree>
    <p:extLst>
      <p:ext uri="{BB962C8B-B14F-4D97-AF65-F5344CB8AC3E}">
        <p14:creationId xmlns:p14="http://schemas.microsoft.com/office/powerpoint/2010/main" val="3682996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868A508-6665-4C9E-9181-DD0A52067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1402"/>
            <a:ext cx="7179644" cy="5185561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Приоритетные направления научно-технологического развития и перечень важнейших наукоемких технологий Российской Федерации, утвержденные Указом Президента РФ №529 от 18.06.2024;</a:t>
            </a:r>
          </a:p>
          <a:p>
            <a:r>
              <a:rPr lang="ru-RU" dirty="0"/>
              <a:t>Национальные проекты Российской Федерации;</a:t>
            </a:r>
          </a:p>
          <a:p>
            <a:r>
              <a:rPr lang="ru-RU" dirty="0"/>
              <a:t>Стратегия научно-технологического развития Российской Федерации, утвержденная Указом Президента РФ № 145 от 28.02.2024;</a:t>
            </a:r>
          </a:p>
          <a:p>
            <a:r>
              <a:rPr lang="ru-RU" dirty="0"/>
              <a:t>Стратегия развития науки, технологий и инноваций Тульской области до 2030 года, утвержденная постановлением правительства Тульской области от 27.08.2021 № 539;</a:t>
            </a:r>
          </a:p>
          <a:p>
            <a:r>
              <a:rPr lang="ru-RU" dirty="0"/>
              <a:t>Государственная программа Тульской области «Развитие научной и инновационной деятельности в Тульской области», утвержденная постановлением правительства Тульской области от 18.03.2022 № 161;</a:t>
            </a:r>
          </a:p>
          <a:p>
            <a:r>
              <a:rPr lang="ru-RU" dirty="0"/>
              <a:t>Заказы предприятий реального сектора экономики Тульской области и других регионов РФ (квалифицированных заказчиков)</a:t>
            </a:r>
          </a:p>
        </p:txBody>
      </p:sp>
      <p:graphicFrame>
        <p:nvGraphicFramePr>
          <p:cNvPr id="4" name="Объект 5">
            <a:extLst>
              <a:ext uri="{FF2B5EF4-FFF2-40B4-BE49-F238E27FC236}">
                <a16:creationId xmlns:a16="http://schemas.microsoft.com/office/drawing/2014/main" id="{98F5A744-EBDE-42A6-863E-FD16224530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686692"/>
              </p:ext>
            </p:extLst>
          </p:nvPr>
        </p:nvGraphicFramePr>
        <p:xfrm>
          <a:off x="193338" y="62686"/>
          <a:ext cx="481426" cy="69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3" name="CorelDRAW" r:id="rId3" imgW="1344960" imgH="1944000" progId="">
                  <p:embed/>
                </p:oleObj>
              </mc:Choice>
              <mc:Fallback>
                <p:oleObj name="CorelDRAW" r:id="rId3" imgW="1344960" imgH="1944000" progId="">
                  <p:embed/>
                  <p:pic>
                    <p:nvPicPr>
                      <p:cNvPr id="7" name="Объект 5">
                        <a:extLst>
                          <a:ext uri="{FF2B5EF4-FFF2-40B4-BE49-F238E27FC236}">
                            <a16:creationId xmlns:a16="http://schemas.microsoft.com/office/drawing/2014/main" id="{59779F16-ACC8-4371-B95D-A4ADE4790F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38" y="62686"/>
                        <a:ext cx="481426" cy="696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5">
            <a:extLst>
              <a:ext uri="{FF2B5EF4-FFF2-40B4-BE49-F238E27FC236}">
                <a16:creationId xmlns:a16="http://schemas.microsoft.com/office/drawing/2014/main" id="{AE6015CA-20A6-43C8-ADC2-4DCA06E67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960" y="88780"/>
            <a:ext cx="10739765" cy="33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4365">
              <a:lnSpc>
                <a:spcPct val="80000"/>
              </a:lnSpc>
            </a:pPr>
            <a:r>
              <a:rPr lang="ru-RU" sz="2670" b="1" dirty="0">
                <a:solidFill>
                  <a:srgbClr val="8A231C"/>
                </a:solidFill>
                <a:latin typeface="+mj-lt"/>
                <a:cs typeface="DIN Pro Medium" charset="0"/>
              </a:rPr>
              <a:t>НОРМАТИВНЫЕ ДОКУМЕНТЫ</a:t>
            </a:r>
          </a:p>
        </p:txBody>
      </p:sp>
      <p:pic>
        <p:nvPicPr>
          <p:cNvPr id="6" name="Picture 2" descr="Послание Президента Федеральному Собранию.">
            <a:extLst>
              <a:ext uri="{FF2B5EF4-FFF2-40B4-BE49-F238E27FC236}">
                <a16:creationId xmlns:a16="http://schemas.microsoft.com/office/drawing/2014/main" id="{F2B0362B-66D1-F626-A615-FF83DE831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3" r="11141"/>
          <a:stretch>
            <a:fillRect/>
          </a:stretch>
        </p:blipFill>
        <p:spPr bwMode="auto">
          <a:xfrm>
            <a:off x="8127369" y="1480473"/>
            <a:ext cx="3875334" cy="304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571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A2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7BA5A2E3-909F-4BB7-95BC-B80F0B92D023}"/>
              </a:ext>
            </a:extLst>
          </p:cNvPr>
          <p:cNvSpPr txBox="1">
            <a:spLocks/>
          </p:cNvSpPr>
          <p:nvPr/>
        </p:nvSpPr>
        <p:spPr>
          <a:xfrm>
            <a:off x="3048000" y="2562004"/>
            <a:ext cx="701927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Спасибо за внимание!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D059ABC-C20C-4F0D-A1A0-C59D1EEBFB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27405" y="1240847"/>
          <a:ext cx="1337190" cy="1934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5" name="CorelDRAW" r:id="rId3" imgW="1344960" imgH="1944000" progId="">
                  <p:embed/>
                </p:oleObj>
              </mc:Choice>
              <mc:Fallback>
                <p:oleObj name="CorelDRAW" r:id="rId3" imgW="1344960" imgH="1944000" progId="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405" y="1240847"/>
                        <a:ext cx="1337190" cy="19344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5051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BC299FD5-8F99-4ACE-A86F-D9D0E0856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019" y="6492874"/>
            <a:ext cx="2743200" cy="365125"/>
          </a:xfrm>
        </p:spPr>
        <p:txBody>
          <a:bodyPr/>
          <a:lstStyle/>
          <a:p>
            <a:fld id="{4F1936FF-7689-4194-A362-668F9B3B6708}" type="slidenum">
              <a:rPr lang="ru-RU" sz="1600" smtClean="0">
                <a:solidFill>
                  <a:schemeClr val="bg1"/>
                </a:solidFill>
              </a:rPr>
              <a:pPr/>
              <a:t>3</a:t>
            </a:fld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7" name="Объект 5">
            <a:extLst>
              <a:ext uri="{FF2B5EF4-FFF2-40B4-BE49-F238E27FC236}">
                <a16:creationId xmlns:a16="http://schemas.microsoft.com/office/drawing/2014/main" id="{59779F16-ACC8-4371-B95D-A4ADE4790F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338" y="62686"/>
          <a:ext cx="481426" cy="69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CorelDRAW" r:id="rId3" imgW="1344960" imgH="1944000" progId="">
                  <p:embed/>
                </p:oleObj>
              </mc:Choice>
              <mc:Fallback>
                <p:oleObj name="CorelDRAW" r:id="rId3" imgW="1344960" imgH="1944000" progId="">
                  <p:embed/>
                  <p:pic>
                    <p:nvPicPr>
                      <p:cNvPr id="7" name="Объект 5">
                        <a:extLst>
                          <a:ext uri="{FF2B5EF4-FFF2-40B4-BE49-F238E27FC236}">
                            <a16:creationId xmlns:a16="http://schemas.microsoft.com/office/drawing/2014/main" id="{59779F16-ACC8-4371-B95D-A4ADE4790F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38" y="62686"/>
                        <a:ext cx="481426" cy="696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5">
            <a:extLst>
              <a:ext uri="{FF2B5EF4-FFF2-40B4-BE49-F238E27FC236}">
                <a16:creationId xmlns:a16="http://schemas.microsoft.com/office/drawing/2014/main" id="{D65AF285-B3B0-4522-BFEB-A91D27180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960" y="88780"/>
            <a:ext cx="11373040" cy="66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4365">
              <a:lnSpc>
                <a:spcPct val="80000"/>
              </a:lnSpc>
            </a:pPr>
            <a:r>
              <a:rPr lang="ru-RU" sz="2670" b="1" dirty="0">
                <a:solidFill>
                  <a:srgbClr val="8A231C"/>
                </a:solidFill>
                <a:latin typeface="+mj-lt"/>
                <a:cs typeface="Arial" pitchFamily="34" charset="0"/>
              </a:rPr>
              <a:t>РЕЗУЛЬТАТЫ МОНИТОРИНГА</a:t>
            </a:r>
          </a:p>
          <a:p>
            <a:pPr defTabSz="954365">
              <a:lnSpc>
                <a:spcPct val="80000"/>
              </a:lnSpc>
            </a:pPr>
            <a:r>
              <a:rPr lang="ru-RU" sz="2670" b="1" dirty="0">
                <a:solidFill>
                  <a:srgbClr val="8A231C"/>
                </a:solidFill>
                <a:latin typeface="+mj-lt"/>
                <a:cs typeface="Arial" pitchFamily="34" charset="0"/>
              </a:rPr>
              <a:t>ДЕЯТЕЛЬНОСТИ УНИВЕРСИТЕТА ЗА 2023 г.</a:t>
            </a:r>
          </a:p>
        </p:txBody>
      </p:sp>
      <p:pic>
        <p:nvPicPr>
          <p:cNvPr id="11" name="Рисунок 10" descr="2024-02-29_06-41-08.png"/>
          <p:cNvPicPr>
            <a:picLocks noChangeAspect="1"/>
          </p:cNvPicPr>
          <p:nvPr/>
        </p:nvPicPr>
        <p:blipFill>
          <a:blip r:embed="rId5"/>
          <a:srcRect t="9075" b="911"/>
          <a:stretch>
            <a:fillRect/>
          </a:stretch>
        </p:blipFill>
        <p:spPr>
          <a:xfrm>
            <a:off x="839036" y="827774"/>
            <a:ext cx="5567016" cy="3888605"/>
          </a:xfrm>
          <a:prstGeom prst="rect">
            <a:avLst/>
          </a:prstGeom>
        </p:spPr>
      </p:pic>
      <p:pic>
        <p:nvPicPr>
          <p:cNvPr id="1089" name="Picture 6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25247" y="1213619"/>
            <a:ext cx="27328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10631187" y="6331242"/>
            <a:ext cx="1478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2024 -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317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001294-2AD5-47EF-BE52-E4E387FDABB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56"/>
          <a:stretch/>
        </p:blipFill>
        <p:spPr>
          <a:xfrm>
            <a:off x="81871" y="5290210"/>
            <a:ext cx="12028258" cy="8907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9A4722-373D-462F-BE68-5920CE31A6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96" y="4345950"/>
            <a:ext cx="12057248" cy="101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95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BC299FD5-8F99-4ACE-A86F-D9D0E0856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019" y="6492874"/>
            <a:ext cx="2743200" cy="365125"/>
          </a:xfrm>
        </p:spPr>
        <p:txBody>
          <a:bodyPr/>
          <a:lstStyle/>
          <a:p>
            <a:fld id="{4F1936FF-7689-4194-A362-668F9B3B6708}" type="slidenum">
              <a:rPr lang="ru-RU" sz="1600" smtClean="0">
                <a:solidFill>
                  <a:schemeClr val="bg1"/>
                </a:solidFill>
              </a:rPr>
              <a:pPr/>
              <a:t>4</a:t>
            </a:fld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7" name="Объект 5">
            <a:extLst>
              <a:ext uri="{FF2B5EF4-FFF2-40B4-BE49-F238E27FC236}">
                <a16:creationId xmlns:a16="http://schemas.microsoft.com/office/drawing/2014/main" id="{59779F16-ACC8-4371-B95D-A4ADE4790F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338" y="62686"/>
          <a:ext cx="481426" cy="69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6" name="CorelDRAW" r:id="rId3" imgW="1344960" imgH="1944000" progId="">
                  <p:embed/>
                </p:oleObj>
              </mc:Choice>
              <mc:Fallback>
                <p:oleObj name="CorelDRAW" r:id="rId3" imgW="1344960" imgH="1944000" progId="">
                  <p:embed/>
                  <p:pic>
                    <p:nvPicPr>
                      <p:cNvPr id="7" name="Объект 5">
                        <a:extLst>
                          <a:ext uri="{FF2B5EF4-FFF2-40B4-BE49-F238E27FC236}">
                            <a16:creationId xmlns:a16="http://schemas.microsoft.com/office/drawing/2014/main" id="{59779F16-ACC8-4371-B95D-A4ADE4790F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38" y="62686"/>
                        <a:ext cx="481426" cy="696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5">
            <a:extLst>
              <a:ext uri="{FF2B5EF4-FFF2-40B4-BE49-F238E27FC236}">
                <a16:creationId xmlns:a16="http://schemas.microsoft.com/office/drawing/2014/main" id="{D65AF285-B3B0-4522-BFEB-A91D27180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396" y="88780"/>
            <a:ext cx="10798329" cy="66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4365">
              <a:lnSpc>
                <a:spcPct val="80000"/>
              </a:lnSpc>
            </a:pPr>
            <a:r>
              <a:rPr lang="ru-RU" sz="2670" b="1" dirty="0">
                <a:solidFill>
                  <a:srgbClr val="8A231C"/>
                </a:solidFill>
                <a:latin typeface="+mj-lt"/>
                <a:cs typeface="Arial" pitchFamily="34" charset="0"/>
              </a:rPr>
              <a:t>РЕЗУЛЬТАТЫ МОНИТОРИНГА</a:t>
            </a:r>
          </a:p>
          <a:p>
            <a:pPr defTabSz="954365">
              <a:lnSpc>
                <a:spcPct val="80000"/>
              </a:lnSpc>
            </a:pPr>
            <a:r>
              <a:rPr lang="ru-RU" sz="2670" b="1" dirty="0">
                <a:solidFill>
                  <a:srgbClr val="8A231C"/>
                </a:solidFill>
                <a:latin typeface="+mj-lt"/>
                <a:cs typeface="Arial" pitchFamily="34" charset="0"/>
              </a:rPr>
              <a:t>ПО НАУЧНО-ИССЛЕДОВАТЕЛЬСКОЙ ДЕЯТЕЛЬНОСТИ ЗА 2023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EBADBF-D446-4677-9D4B-011834E7A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1106" y="1249108"/>
            <a:ext cx="7855473" cy="450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32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BC299FD5-8F99-4ACE-A86F-D9D0E0856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019" y="6492874"/>
            <a:ext cx="2743200" cy="365125"/>
          </a:xfrm>
        </p:spPr>
        <p:txBody>
          <a:bodyPr/>
          <a:lstStyle/>
          <a:p>
            <a:fld id="{4F1936FF-7689-4194-A362-668F9B3B6708}" type="slidenum">
              <a:rPr lang="ru-RU" sz="1600" smtClean="0">
                <a:solidFill>
                  <a:schemeClr val="bg1"/>
                </a:solidFill>
              </a:rPr>
              <a:pPr/>
              <a:t>5</a:t>
            </a:fld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7" name="Объект 5">
            <a:extLst>
              <a:ext uri="{FF2B5EF4-FFF2-40B4-BE49-F238E27FC236}">
                <a16:creationId xmlns:a16="http://schemas.microsoft.com/office/drawing/2014/main" id="{59779F16-ACC8-4371-B95D-A4ADE4790F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338" y="62686"/>
          <a:ext cx="481426" cy="69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" name="CorelDRAW" r:id="rId3" imgW="1344960" imgH="1944000" progId="">
                  <p:embed/>
                </p:oleObj>
              </mc:Choice>
              <mc:Fallback>
                <p:oleObj name="CorelDRAW" r:id="rId3" imgW="1344960" imgH="1944000" progId="">
                  <p:embed/>
                  <p:pic>
                    <p:nvPicPr>
                      <p:cNvPr id="7" name="Объект 5">
                        <a:extLst>
                          <a:ext uri="{FF2B5EF4-FFF2-40B4-BE49-F238E27FC236}">
                            <a16:creationId xmlns:a16="http://schemas.microsoft.com/office/drawing/2014/main" id="{59779F16-ACC8-4371-B95D-A4ADE4790F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38" y="62686"/>
                        <a:ext cx="481426" cy="696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5">
            <a:extLst>
              <a:ext uri="{FF2B5EF4-FFF2-40B4-BE49-F238E27FC236}">
                <a16:creationId xmlns:a16="http://schemas.microsoft.com/office/drawing/2014/main" id="{D65AF285-B3B0-4522-BFEB-A91D27180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396" y="88780"/>
            <a:ext cx="10798329" cy="66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4365">
              <a:lnSpc>
                <a:spcPct val="80000"/>
              </a:lnSpc>
            </a:pPr>
            <a:r>
              <a:rPr lang="ru-RU" sz="2670" b="1" dirty="0">
                <a:solidFill>
                  <a:srgbClr val="8A231C"/>
                </a:solidFill>
                <a:latin typeface="+mj-lt"/>
                <a:cs typeface="Arial" pitchFamily="34" charset="0"/>
              </a:rPr>
              <a:t>РЕЗУЛЬТАТЫ МОНИТОРИНГА</a:t>
            </a:r>
          </a:p>
          <a:p>
            <a:pPr defTabSz="954365">
              <a:lnSpc>
                <a:spcPct val="80000"/>
              </a:lnSpc>
            </a:pPr>
            <a:r>
              <a:rPr lang="ru-RU" sz="2670" b="1" dirty="0">
                <a:solidFill>
                  <a:srgbClr val="8A231C"/>
                </a:solidFill>
                <a:latin typeface="+mj-lt"/>
                <a:cs typeface="Arial" pitchFamily="34" charset="0"/>
              </a:rPr>
              <a:t>ПО НАУЧНО-ИССЛЕДОВАТЕЛЬСКОЙ ДЕЯТЕЛЬНОСТИ ЗА 2023 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27242" y="3541261"/>
            <a:ext cx="803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315101,3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227242" y="3303554"/>
            <a:ext cx="803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321,25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219290" y="6093629"/>
            <a:ext cx="803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3,3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95436" y="4310863"/>
            <a:ext cx="803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144,16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14FFB1-2FC3-41EF-BF5B-3159FF4A14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908837"/>
            <a:ext cx="11195436" cy="54906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2FB201-544E-4942-A8E4-A484883E6EE3}"/>
              </a:ext>
            </a:extLst>
          </p:cNvPr>
          <p:cNvSpPr txBox="1"/>
          <p:nvPr/>
        </p:nvSpPr>
        <p:spPr>
          <a:xfrm>
            <a:off x="11227242" y="1086983"/>
            <a:ext cx="803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2024г.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9231DB-1A17-41BE-B570-01D2C8C4CA5C}"/>
              </a:ext>
            </a:extLst>
          </p:cNvPr>
          <p:cNvSpPr txBox="1"/>
          <p:nvPr/>
        </p:nvSpPr>
        <p:spPr>
          <a:xfrm>
            <a:off x="0" y="6447617"/>
            <a:ext cx="86458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1" baseline="30000" dirty="0">
                <a:solidFill>
                  <a:srgbClr val="676767"/>
                </a:solidFill>
                <a:effectLst/>
              </a:rPr>
              <a:t>*)</a:t>
            </a:r>
            <a:r>
              <a:rPr lang="ru-RU" sz="1400" b="0" i="1" dirty="0">
                <a:solidFill>
                  <a:srgbClr val="676767"/>
                </a:solidFill>
                <a:effectLst/>
              </a:rPr>
              <a:t> Значение показателя не публикуется в результатах мониторинга.</a:t>
            </a:r>
            <a:endParaRPr lang="ru-R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F10BF7-9DCD-4660-AD74-56EB88787A32}"/>
              </a:ext>
            </a:extLst>
          </p:cNvPr>
          <p:cNvSpPr txBox="1"/>
          <p:nvPr/>
        </p:nvSpPr>
        <p:spPr>
          <a:xfrm>
            <a:off x="11225637" y="2262422"/>
            <a:ext cx="803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1703,3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C6E8CB-AF5A-4FB0-A882-806958332B3F}"/>
              </a:ext>
            </a:extLst>
          </p:cNvPr>
          <p:cNvSpPr txBox="1"/>
          <p:nvPr/>
        </p:nvSpPr>
        <p:spPr>
          <a:xfrm>
            <a:off x="11217685" y="5841768"/>
            <a:ext cx="803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C1C233-D921-4A00-9E11-F0992D5C0EAA}"/>
              </a:ext>
            </a:extLst>
          </p:cNvPr>
          <p:cNvSpPr txBox="1"/>
          <p:nvPr/>
        </p:nvSpPr>
        <p:spPr>
          <a:xfrm>
            <a:off x="11216081" y="5599532"/>
            <a:ext cx="803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2,7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0C9F59-3931-4F26-AF77-F86F29DB129E}"/>
              </a:ext>
            </a:extLst>
          </p:cNvPr>
          <p:cNvSpPr txBox="1"/>
          <p:nvPr/>
        </p:nvSpPr>
        <p:spPr>
          <a:xfrm>
            <a:off x="11214476" y="5376548"/>
            <a:ext cx="803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17,9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4AF98A-4C49-4379-BA18-612CF62F032B}"/>
              </a:ext>
            </a:extLst>
          </p:cNvPr>
          <p:cNvSpPr txBox="1"/>
          <p:nvPr/>
        </p:nvSpPr>
        <p:spPr>
          <a:xfrm>
            <a:off x="11203458" y="4059001"/>
            <a:ext cx="803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100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C8D2DE-DB6B-46A8-BA66-C49EDD2D1BAD}"/>
              </a:ext>
            </a:extLst>
          </p:cNvPr>
          <p:cNvSpPr txBox="1"/>
          <p:nvPr/>
        </p:nvSpPr>
        <p:spPr>
          <a:xfrm>
            <a:off x="11201854" y="3797518"/>
            <a:ext cx="803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7,7</a:t>
            </a:r>
          </a:p>
        </p:txBody>
      </p:sp>
    </p:spTree>
    <p:extLst>
      <p:ext uri="{BB962C8B-B14F-4D97-AF65-F5344CB8AC3E}">
        <p14:creationId xmlns:p14="http://schemas.microsoft.com/office/powerpoint/2010/main" val="2164875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BC299FD5-8F99-4ACE-A86F-D9D0E0856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1019" y="6492874"/>
            <a:ext cx="2743200" cy="365125"/>
          </a:xfrm>
        </p:spPr>
        <p:txBody>
          <a:bodyPr/>
          <a:lstStyle/>
          <a:p>
            <a:fld id="{4F1936FF-7689-4194-A362-668F9B3B6708}" type="slidenum">
              <a:rPr lang="ru-RU" sz="1600" smtClean="0">
                <a:solidFill>
                  <a:schemeClr val="bg1"/>
                </a:solidFill>
              </a:rPr>
              <a:pPr/>
              <a:t>6</a:t>
            </a:fld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7" name="Объект 5">
            <a:extLst>
              <a:ext uri="{FF2B5EF4-FFF2-40B4-BE49-F238E27FC236}">
                <a16:creationId xmlns:a16="http://schemas.microsoft.com/office/drawing/2014/main" id="{59779F16-ACC8-4371-B95D-A4ADE4790F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642045"/>
              </p:ext>
            </p:extLst>
          </p:nvPr>
        </p:nvGraphicFramePr>
        <p:xfrm>
          <a:off x="193338" y="62686"/>
          <a:ext cx="481426" cy="69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CorelDRAW" r:id="rId3" imgW="1344960" imgH="1944000" progId="">
                  <p:embed/>
                </p:oleObj>
              </mc:Choice>
              <mc:Fallback>
                <p:oleObj name="CorelDRAW" r:id="rId3" imgW="1344960" imgH="1944000" progId="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38" y="62686"/>
                        <a:ext cx="481426" cy="696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5">
            <a:extLst>
              <a:ext uri="{FF2B5EF4-FFF2-40B4-BE49-F238E27FC236}">
                <a16:creationId xmlns:a16="http://schemas.microsoft.com/office/drawing/2014/main" id="{D65AF285-B3B0-4522-BFEB-A91D27180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960" y="88780"/>
            <a:ext cx="10739765" cy="66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4365">
              <a:lnSpc>
                <a:spcPct val="80000"/>
              </a:lnSpc>
            </a:pPr>
            <a:r>
              <a:rPr lang="ru-RU" sz="2670" b="1" dirty="0">
                <a:solidFill>
                  <a:srgbClr val="8A231C"/>
                </a:solidFill>
                <a:latin typeface="+mj-lt"/>
                <a:cs typeface="DIN Pro Medium" charset="0"/>
              </a:rPr>
              <a:t>ПРИКАЗ от 27.02.2024  № 417</a:t>
            </a:r>
          </a:p>
          <a:p>
            <a:pPr defTabSz="954365">
              <a:lnSpc>
                <a:spcPct val="80000"/>
              </a:lnSpc>
            </a:pPr>
            <a:r>
              <a:rPr lang="ru-RU" sz="2670" b="1" dirty="0">
                <a:solidFill>
                  <a:srgbClr val="8A231C"/>
                </a:solidFill>
                <a:latin typeface="+mj-lt"/>
                <a:cs typeface="DIN Pro Medium" charset="0"/>
              </a:rPr>
              <a:t>«О ПЛАНОВЫХ ПОКАЗАТЕЛЯХ НА 2024 ГОД»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03604C6-D23B-47D6-B411-41F6076F17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011169"/>
              </p:ext>
            </p:extLst>
          </p:nvPr>
        </p:nvGraphicFramePr>
        <p:xfrm>
          <a:off x="0" y="754413"/>
          <a:ext cx="12192000" cy="6103589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3263900">
                  <a:extLst>
                    <a:ext uri="{9D8B030D-6E8A-4147-A177-3AD203B41FA5}">
                      <a16:colId xmlns:a16="http://schemas.microsoft.com/office/drawing/2014/main" val="1247687808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382888656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1181858074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11678192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971584399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3125985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21734017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31347771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1087501412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1213753987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4281201811"/>
                    </a:ext>
                  </a:extLst>
                </a:gridCol>
                <a:gridCol w="169947">
                  <a:extLst>
                    <a:ext uri="{9D8B030D-6E8A-4147-A177-3AD203B41FA5}">
                      <a16:colId xmlns:a16="http://schemas.microsoft.com/office/drawing/2014/main" val="1179319219"/>
                    </a:ext>
                  </a:extLst>
                </a:gridCol>
                <a:gridCol w="438719">
                  <a:extLst>
                    <a:ext uri="{9D8B030D-6E8A-4147-A177-3AD203B41FA5}">
                      <a16:colId xmlns:a16="http://schemas.microsoft.com/office/drawing/2014/main" val="4156699716"/>
                    </a:ext>
                  </a:extLst>
                </a:gridCol>
                <a:gridCol w="534334">
                  <a:extLst>
                    <a:ext uri="{9D8B030D-6E8A-4147-A177-3AD203B41FA5}">
                      <a16:colId xmlns:a16="http://schemas.microsoft.com/office/drawing/2014/main" val="1081193306"/>
                    </a:ext>
                  </a:extLst>
                </a:gridCol>
              </a:tblGrid>
              <a:tr h="44892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Наименование подразделения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Кол-во статей в </a:t>
                      </a:r>
                      <a:r>
                        <a:rPr lang="ru-RU" sz="1700" b="1" u="none" strike="noStrike" dirty="0" err="1">
                          <a:effectLst/>
                          <a:latin typeface="+mn-lt"/>
                        </a:rPr>
                        <a:t>Scopus</a:t>
                      </a:r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1700" b="1" u="none" strike="noStrike" dirty="0" err="1">
                          <a:effectLst/>
                          <a:latin typeface="+mn-lt"/>
                        </a:rPr>
                        <a:t>WoS</a:t>
                      </a:r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, шт.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Количество полученных охранных документов, шт.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Объем НИОКР, </a:t>
                      </a:r>
                      <a:r>
                        <a:rPr lang="ru-RU" sz="1800" b="1" u="none" strike="noStrike" dirty="0" err="1">
                          <a:effectLst/>
                          <a:latin typeface="+mn-lt"/>
                        </a:rPr>
                        <a:t>млн.руб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Количество защит, шт.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384237"/>
                  </a:ext>
                </a:extLst>
              </a:tr>
              <a:tr h="433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82" marR="3882" marT="3882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х/</a:t>
                      </a:r>
                      <a:r>
                        <a:rPr lang="ru-RU" sz="1700" b="1" u="none" strike="noStrike" dirty="0" err="1">
                          <a:effectLst/>
                          <a:latin typeface="+mn-lt"/>
                        </a:rPr>
                        <a:t>д+услуги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>
                          <a:effectLst/>
                          <a:latin typeface="+mn-lt"/>
                        </a:rPr>
                        <a:t>гранты</a:t>
                      </a:r>
                      <a:endParaRPr lang="ru-RU" sz="1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канд.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>
                          <a:effectLst/>
                          <a:latin typeface="+mn-lt"/>
                        </a:rPr>
                        <a:t>докт.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800" b="1" u="none" strike="noStrike" dirty="0" err="1">
                          <a:effectLst/>
                          <a:latin typeface="+mn-lt"/>
                        </a:rPr>
                        <a:t>докт</a:t>
                      </a:r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.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431640"/>
                  </a:ext>
                </a:extLst>
              </a:tr>
              <a:tr h="268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план</a:t>
                      </a:r>
                      <a:endParaRPr lang="ru-RU" sz="1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факт</a:t>
                      </a:r>
                      <a:endParaRPr lang="ru-RU" sz="1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план</a:t>
                      </a:r>
                      <a:endParaRPr lang="ru-RU" sz="1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факт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план</a:t>
                      </a:r>
                      <a:endParaRPr lang="ru-RU" sz="1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факт</a:t>
                      </a:r>
                      <a:endParaRPr lang="ru-RU" sz="1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план</a:t>
                      </a:r>
                      <a:endParaRPr lang="ru-RU" sz="1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факт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план</a:t>
                      </a:r>
                      <a:endParaRPr lang="ru-RU" sz="1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факт</a:t>
                      </a:r>
                      <a:endParaRPr lang="ru-RU" sz="1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план</a:t>
                      </a:r>
                      <a:endParaRPr lang="ru-RU" sz="1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план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факт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3882" marR="3882" marT="3882" marB="0" anchor="ctr"/>
                </a:tc>
                <a:extLst>
                  <a:ext uri="{0D108BD9-81ED-4DB2-BD59-A6C34878D82A}">
                    <a16:rowId xmlns:a16="http://schemas.microsoft.com/office/drawing/2014/main" val="2474314440"/>
                  </a:ext>
                </a:extLst>
              </a:tr>
              <a:tr h="268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ИВТС им. В.П. Грязева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dirty="0">
                          <a:effectLst/>
                          <a:latin typeface="+mn-lt"/>
                        </a:rPr>
                        <a:t>17</a:t>
                      </a:r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,3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30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31,9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1,5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9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>
                          <a:effectLst/>
                          <a:latin typeface="+mn-lt"/>
                        </a:rPr>
                        <a:t>4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700" b="1" dirty="0">
                        <a:latin typeface="+mn-lt"/>
                      </a:endParaRPr>
                    </a:p>
                  </a:txBody>
                  <a:tcPr marL="3882" marR="3882" marT="3882" marB="0" anchor="ctr"/>
                </a:tc>
                <a:extLst>
                  <a:ext uri="{0D108BD9-81ED-4DB2-BD59-A6C34878D82A}">
                    <a16:rowId xmlns:a16="http://schemas.microsoft.com/office/drawing/2014/main" val="2737041006"/>
                  </a:ext>
                </a:extLst>
              </a:tr>
              <a:tr h="268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ИПМКН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40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25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5,3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1,1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2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>
                          <a:effectLst/>
                          <a:latin typeface="+mn-lt"/>
                        </a:rPr>
                        <a:t>1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700" b="1" dirty="0">
                        <a:latin typeface="+mn-lt"/>
                      </a:endParaRPr>
                    </a:p>
                  </a:txBody>
                  <a:tcPr marL="3882" marR="3882" marT="3882" marB="0" anchor="ctr"/>
                </a:tc>
                <a:extLst>
                  <a:ext uri="{0D108BD9-81ED-4DB2-BD59-A6C34878D82A}">
                    <a16:rowId xmlns:a16="http://schemas.microsoft.com/office/drawing/2014/main" val="2138835763"/>
                  </a:ext>
                </a:extLst>
              </a:tr>
              <a:tr h="268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err="1">
                          <a:effectLst/>
                          <a:latin typeface="+mn-lt"/>
                        </a:rPr>
                        <a:t>ИГДиС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27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1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18,9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>
                          <a:effectLst/>
                          <a:latin typeface="+mn-lt"/>
                        </a:rPr>
                        <a:t>2,9</a:t>
                      </a:r>
                      <a:endParaRPr lang="ru-RU" sz="1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>
                          <a:effectLst/>
                          <a:latin typeface="+mn-lt"/>
                        </a:rPr>
                        <a:t>3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700" b="1" dirty="0">
                        <a:latin typeface="+mn-lt"/>
                      </a:endParaRPr>
                    </a:p>
                  </a:txBody>
                  <a:tcPr marL="3882" marR="3882" marT="3882" marB="0" anchor="ctr"/>
                </a:tc>
                <a:extLst>
                  <a:ext uri="{0D108BD9-81ED-4DB2-BD59-A6C34878D82A}">
                    <a16:rowId xmlns:a16="http://schemas.microsoft.com/office/drawing/2014/main" val="1230793640"/>
                  </a:ext>
                </a:extLst>
              </a:tr>
              <a:tr h="268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ЕН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25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>
                          <a:effectLst/>
                          <a:latin typeface="+mn-lt"/>
                        </a:rPr>
                        <a:t>2</a:t>
                      </a:r>
                      <a:r>
                        <a:rPr lang="en-US" sz="1700" b="1" u="none" strike="noStrike">
                          <a:effectLst/>
                          <a:latin typeface="+mn-lt"/>
                        </a:rPr>
                        <a:t>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3,9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7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>
                          <a:effectLst/>
                          <a:latin typeface="+mn-lt"/>
                        </a:rPr>
                        <a:t>14,5</a:t>
                      </a:r>
                      <a:endParaRPr lang="ru-RU" sz="1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2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700" b="1" dirty="0">
                        <a:latin typeface="+mn-lt"/>
                      </a:endParaRPr>
                    </a:p>
                  </a:txBody>
                  <a:tcPr marL="3882" marR="3882" marT="3882" marB="0" anchor="ctr"/>
                </a:tc>
                <a:extLst>
                  <a:ext uri="{0D108BD9-81ED-4DB2-BD59-A6C34878D82A}">
                    <a16:rowId xmlns:a16="http://schemas.microsoft.com/office/drawing/2014/main" val="1423552924"/>
                  </a:ext>
                </a:extLst>
              </a:tr>
              <a:tr h="268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ИПФКСТ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>
                          <a:effectLst/>
                          <a:latin typeface="+mn-lt"/>
                        </a:rPr>
                        <a:t>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7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700" b="1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700" b="1" dirty="0">
                        <a:latin typeface="+mn-lt"/>
                      </a:endParaRPr>
                    </a:p>
                  </a:txBody>
                  <a:tcPr marL="3882" marR="3882" marT="3882" marB="0" anchor="ctr"/>
                </a:tc>
                <a:extLst>
                  <a:ext uri="{0D108BD9-81ED-4DB2-BD59-A6C34878D82A}">
                    <a16:rowId xmlns:a16="http://schemas.microsoft.com/office/drawing/2014/main" val="1357970939"/>
                  </a:ext>
                </a:extLst>
              </a:tr>
              <a:tr h="268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ПТИ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33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50,7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14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>
                          <a:effectLst/>
                          <a:latin typeface="+mn-lt"/>
                        </a:rPr>
                        <a:t>2,7</a:t>
                      </a:r>
                      <a:endParaRPr lang="ru-RU" sz="1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3,8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>
                          <a:effectLst/>
                          <a:latin typeface="+mn-lt"/>
                        </a:rPr>
                        <a:t>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700" b="1" dirty="0">
                        <a:latin typeface="+mn-lt"/>
                      </a:endParaRPr>
                    </a:p>
                  </a:txBody>
                  <a:tcPr marL="3882" marR="3882" marT="3882" marB="0" anchor="ctr"/>
                </a:tc>
                <a:extLst>
                  <a:ext uri="{0D108BD9-81ED-4DB2-BD59-A6C34878D82A}">
                    <a16:rowId xmlns:a16="http://schemas.microsoft.com/office/drawing/2014/main" val="1426661058"/>
                  </a:ext>
                </a:extLst>
              </a:tr>
              <a:tr h="268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ИПУ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>
                          <a:effectLst/>
                          <a:latin typeface="+mn-lt"/>
                        </a:rPr>
                        <a:t>13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7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1,5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>
                          <a:effectLst/>
                          <a:latin typeface="+mn-lt"/>
                        </a:rPr>
                        <a:t>1,3</a:t>
                      </a:r>
                      <a:endParaRPr lang="ru-RU" sz="1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0,2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>
                          <a:effectLst/>
                          <a:latin typeface="+mn-lt"/>
                        </a:rPr>
                        <a:t>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r>
                        <a:rPr lang="ru-RU" sz="17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700">
                        <a:latin typeface="+mn-lt"/>
                      </a:endParaRPr>
                    </a:p>
                  </a:txBody>
                  <a:tcPr marL="3882" marR="3882" marT="3882" marB="0" anchor="ctr"/>
                </a:tc>
                <a:extLst>
                  <a:ext uri="{0D108BD9-81ED-4DB2-BD59-A6C34878D82A}">
                    <a16:rowId xmlns:a16="http://schemas.microsoft.com/office/drawing/2014/main" val="1424432223"/>
                  </a:ext>
                </a:extLst>
              </a:tr>
              <a:tr h="268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ИГСН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70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7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0,5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r>
                        <a:rPr lang="ru-RU" sz="17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700">
                        <a:latin typeface="+mn-lt"/>
                      </a:endParaRPr>
                    </a:p>
                  </a:txBody>
                  <a:tcPr marL="3882" marR="3882" marT="3882" marB="0" anchor="ctr"/>
                </a:tc>
                <a:extLst>
                  <a:ext uri="{0D108BD9-81ED-4DB2-BD59-A6C34878D82A}">
                    <a16:rowId xmlns:a16="http://schemas.microsoft.com/office/drawing/2014/main" val="1247177020"/>
                  </a:ext>
                </a:extLst>
              </a:tr>
              <a:tr h="268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Медицинский институт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8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1,9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7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3882" marR="3882" marT="3882" marB="0" anchor="ctr"/>
                </a:tc>
                <a:extLst>
                  <a:ext uri="{0D108BD9-81ED-4DB2-BD59-A6C34878D82A}">
                    <a16:rowId xmlns:a16="http://schemas.microsoft.com/office/drawing/2014/main" val="3372026980"/>
                  </a:ext>
                </a:extLst>
              </a:tr>
              <a:tr h="6718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БХТЦ (Лаборатории </a:t>
                      </a:r>
                      <a:r>
                        <a:rPr lang="ru-RU" sz="1700" b="1" u="none" strike="noStrike" dirty="0" err="1">
                          <a:effectLst/>
                          <a:latin typeface="+mn-lt"/>
                        </a:rPr>
                        <a:t>БАСиБ</a:t>
                      </a:r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1700" b="1" u="none" strike="noStrike" dirty="0" err="1">
                          <a:effectLst/>
                          <a:latin typeface="+mn-lt"/>
                        </a:rPr>
                        <a:t>КТиСС</a:t>
                      </a:r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1700" b="1" u="none" strike="noStrike" dirty="0" err="1">
                          <a:effectLst/>
                          <a:latin typeface="+mn-lt"/>
                        </a:rPr>
                        <a:t>ЭиМБ</a:t>
                      </a:r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1700" b="1" u="none" strike="noStrike" dirty="0" err="1">
                          <a:effectLst/>
                          <a:latin typeface="+mn-lt"/>
                        </a:rPr>
                        <a:t>ХКВБиОС</a:t>
                      </a:r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, ИЦ </a:t>
                      </a:r>
                      <a:r>
                        <a:rPr lang="ru-RU" sz="1700" b="1" u="none" strike="noStrike" dirty="0" err="1">
                          <a:effectLst/>
                          <a:latin typeface="+mn-lt"/>
                        </a:rPr>
                        <a:t>ЭМиЛИ</a:t>
                      </a:r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)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Учтено в показателях институтов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7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6,5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12,8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rowSpan="4" gridSpan="5"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Учтено в показателях институтов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765654"/>
                  </a:ext>
                </a:extLst>
              </a:tr>
              <a:tr h="7970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МНТЦ «Композит» (Лаборатории </a:t>
                      </a:r>
                      <a:r>
                        <a:rPr lang="ru-RU" sz="1700" b="1" u="none" strike="noStrike" dirty="0" err="1">
                          <a:effectLst/>
                          <a:latin typeface="+mn-lt"/>
                        </a:rPr>
                        <a:t>ХКиУМ</a:t>
                      </a:r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1700" b="1" u="none" strike="noStrike" dirty="0" err="1">
                          <a:effectLst/>
                          <a:latin typeface="+mn-lt"/>
                        </a:rPr>
                        <a:t>ТПМиК</a:t>
                      </a:r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, ИЦ НТМ, СКБ </a:t>
                      </a:r>
                      <a:r>
                        <a:rPr lang="ru-RU" sz="1700" b="1" u="none" strike="noStrike" dirty="0" err="1">
                          <a:effectLst/>
                          <a:latin typeface="+mn-lt"/>
                        </a:rPr>
                        <a:t>ПКиТО</a:t>
                      </a:r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)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9,8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12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0,4</a:t>
                      </a:r>
                      <a:endParaRPr lang="ru-RU" sz="17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31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31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893275"/>
                  </a:ext>
                </a:extLst>
              </a:tr>
              <a:tr h="5326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ПИШ (Лаборатории ЦСУСДО, </a:t>
                      </a:r>
                      <a:r>
                        <a:rPr lang="ru-RU" sz="1700" b="1" u="none" strike="noStrike" dirty="0" err="1">
                          <a:effectLst/>
                          <a:latin typeface="+mn-lt"/>
                        </a:rPr>
                        <a:t>ИДПИ,СОиН</a:t>
                      </a:r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, ТИИР, СКБ БАС)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25,5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>
                          <a:effectLst/>
                          <a:latin typeface="+mn-lt"/>
                        </a:rPr>
                        <a:t>19,5</a:t>
                      </a:r>
                      <a:endParaRPr lang="ru-RU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40,2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21,8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202596"/>
                  </a:ext>
                </a:extLst>
              </a:tr>
              <a:tr h="268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УНИР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44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21,2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7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368986"/>
                  </a:ext>
                </a:extLst>
              </a:tr>
              <a:tr h="268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ИТОГО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157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195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154</a:t>
                      </a: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133,3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104,7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59,5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89,1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26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18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82" marR="3882" marT="3882" marB="0" anchor="ctr"/>
                </a:tc>
                <a:extLst>
                  <a:ext uri="{0D108BD9-81ED-4DB2-BD59-A6C34878D82A}">
                    <a16:rowId xmlns:a16="http://schemas.microsoft.com/office/drawing/2014/main" val="2170769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274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9324556" y="2122437"/>
            <a:ext cx="2587303" cy="307777"/>
            <a:chOff x="4976215" y="4911331"/>
            <a:chExt cx="2587303" cy="30777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976215" y="4996761"/>
              <a:ext cx="216024" cy="216024"/>
            </a:xfrm>
            <a:prstGeom prst="rect">
              <a:avLst/>
            </a:prstGeom>
            <a:solidFill>
              <a:srgbClr val="FFB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2AA00"/>
                </a:solidFill>
                <a:latin typeface="DIN Pro Medium" panose="020B0604020202020204" charset="0"/>
                <a:cs typeface="DIN Pro Medium" panose="020B060402020202020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221658" y="4911331"/>
              <a:ext cx="23418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>
                  <a:latin typeface="DIN Pro Medium" panose="020B0604020202020204" charset="0"/>
                  <a:cs typeface="DIN Pro Medium" panose="020B0604020202020204" charset="0"/>
                </a:rPr>
                <a:t>ГОСЗАДАНИЕ, МЛН РУБ.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9324555" y="3215627"/>
            <a:ext cx="4113972" cy="738664"/>
            <a:chOff x="4976215" y="5859310"/>
            <a:chExt cx="4113968" cy="73866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976215" y="5905187"/>
              <a:ext cx="216024" cy="216024"/>
            </a:xfrm>
            <a:prstGeom prst="rect">
              <a:avLst/>
            </a:prstGeom>
            <a:solidFill>
              <a:srgbClr val="FA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5089BC"/>
                </a:solidFill>
                <a:latin typeface="DIN Pro Medium" panose="020B0604020202020204" charset="0"/>
                <a:cs typeface="DIN Pro Medium" panose="020B060402020202020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247084" y="5859310"/>
              <a:ext cx="3843099" cy="738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DIN Pro Medium" panose="020B0604020202020204" charset="0"/>
                  <a:cs typeface="DIN Pro Medium" panose="020B0604020202020204" charset="0"/>
                </a:rPr>
                <a:t>ХОЗДОГОВОРА </a:t>
              </a:r>
            </a:p>
            <a:p>
              <a:r>
                <a:rPr lang="ru-RU" sz="1400" dirty="0">
                  <a:latin typeface="DIN Pro Medium" panose="020B0604020202020204" charset="0"/>
                  <a:cs typeface="DIN Pro Medium" panose="020B0604020202020204" charset="0"/>
                </a:rPr>
                <a:t>(29 договоров) и</a:t>
              </a:r>
            </a:p>
            <a:p>
              <a:r>
                <a:rPr lang="ru-RU" sz="1400" dirty="0">
                  <a:latin typeface="DIN Pro Medium" panose="020B0604020202020204" charset="0"/>
                  <a:cs typeface="DIN Pro Medium" panose="020B0604020202020204" charset="0"/>
                </a:rPr>
                <a:t>НТУ (10 договоров), МЛН РУБ. 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9324556" y="2669031"/>
            <a:ext cx="2093835" cy="307777"/>
            <a:chOff x="4981279" y="5393891"/>
            <a:chExt cx="2093834" cy="30777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981279" y="5439768"/>
              <a:ext cx="216024" cy="216024"/>
            </a:xfrm>
            <a:prstGeom prst="rect">
              <a:avLst/>
            </a:prstGeom>
            <a:solidFill>
              <a:srgbClr val="F69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DIN Pro Medium" panose="020B0604020202020204" charset="0"/>
                <a:cs typeface="DIN Pro Medium" panose="020B060402020202020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221658" y="5393891"/>
              <a:ext cx="185345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>
                  <a:latin typeface="DIN Pro Medium" panose="020B0604020202020204" charset="0"/>
                  <a:cs typeface="DIN Pro Medium" panose="020B0604020202020204" charset="0"/>
                </a:rPr>
                <a:t>ГРАНТЫ, МЛН РУБ.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813630" y="1023783"/>
            <a:ext cx="5090585" cy="3740519"/>
            <a:chOff x="5170111" y="771550"/>
            <a:chExt cx="3817939" cy="2819302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5170111" y="771550"/>
              <a:ext cx="3817939" cy="2819302"/>
              <a:chOff x="6485131" y="977479"/>
              <a:chExt cx="5090585" cy="3759069"/>
            </a:xfrm>
          </p:grpSpPr>
          <p:graphicFrame>
            <p:nvGraphicFramePr>
              <p:cNvPr id="12" name="Диаграмма 11"/>
              <p:cNvGraphicFramePr/>
              <p:nvPr>
                <p:extLst>
                  <p:ext uri="{D42A27DB-BD31-4B8C-83A1-F6EECF244321}">
                    <p14:modId xmlns:p14="http://schemas.microsoft.com/office/powerpoint/2010/main" val="3844677773"/>
                  </p:ext>
                </p:extLst>
              </p:nvPr>
            </p:nvGraphicFramePr>
            <p:xfrm>
              <a:off x="6485131" y="977479"/>
              <a:ext cx="5090585" cy="375906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4" name="Прямоугольник 13"/>
              <p:cNvSpPr/>
              <p:nvPr/>
            </p:nvSpPr>
            <p:spPr>
              <a:xfrm>
                <a:off x="8185251" y="2472306"/>
                <a:ext cx="166032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>
                    <a:latin typeface="DIN Pro Medium" panose="020B0604020202020204" charset="0"/>
                    <a:cs typeface="DIN Pro Medium" panose="020B0604020202020204" charset="0"/>
                  </a:rPr>
                  <a:t>315,1</a:t>
                </a:r>
                <a:br>
                  <a:rPr lang="ru-RU" sz="2000" b="1" dirty="0">
                    <a:latin typeface="DIN Pro Medium" panose="020B0604020202020204" charset="0"/>
                    <a:cs typeface="DIN Pro Medium" panose="020B0604020202020204" charset="0"/>
                  </a:rPr>
                </a:br>
                <a:r>
                  <a:rPr lang="ru-RU" sz="2000" b="1" dirty="0">
                    <a:latin typeface="DIN Pro Medium" panose="020B0604020202020204" charset="0"/>
                    <a:cs typeface="DIN Pro Medium" panose="020B0604020202020204" charset="0"/>
                  </a:rPr>
                  <a:t>млн руб.</a:t>
                </a:r>
              </a:p>
            </p:txBody>
          </p:sp>
        </p:grpSp>
        <p:sp>
          <p:nvSpPr>
            <p:cNvPr id="34" name="Прямоугольник 33"/>
            <p:cNvSpPr/>
            <p:nvPr/>
          </p:nvSpPr>
          <p:spPr>
            <a:xfrm>
              <a:off x="5752822" y="2043153"/>
              <a:ext cx="577322" cy="3015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>
                  <a:latin typeface="DIN Pro Medium" panose="020B0604020202020204" charset="0"/>
                  <a:cs typeface="DIN Pro Medium" panose="020B0604020202020204" charset="0"/>
                </a:rPr>
                <a:t>121,3</a:t>
              </a:r>
              <a:endParaRPr lang="ru-RU" sz="2000" dirty="0">
                <a:latin typeface="DIN Pro Medium" panose="020B0604020202020204" charset="0"/>
                <a:cs typeface="DIN Pro Medium" panose="020B060402020202020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7020425" y="3015565"/>
              <a:ext cx="479940" cy="3015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>
                  <a:latin typeface="DIN Pro Medium" panose="020B0604020202020204" charset="0"/>
                  <a:cs typeface="DIN Pro Medium" panose="020B0604020202020204" charset="0"/>
                </a:rPr>
                <a:t>89,1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7575711" y="1482420"/>
              <a:ext cx="577322" cy="3015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>
                  <a:latin typeface="DIN Pro Medium" panose="020B0604020202020204" charset="0"/>
                  <a:cs typeface="DIN Pro Medium" panose="020B0604020202020204" charset="0"/>
                </a:rPr>
                <a:t>104,7</a:t>
              </a:r>
              <a:endParaRPr lang="ru-RU" sz="2000" dirty="0">
                <a:latin typeface="DIN Pro Medium" panose="020B0604020202020204" charset="0"/>
                <a:cs typeface="DIN Pro Medium" panose="020B0604020202020204" charset="0"/>
              </a:endParaRPr>
            </a:p>
          </p:txBody>
        </p:sp>
      </p:grp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CEC68FA3-FE06-40DF-BD21-2604211BD2F0}"/>
              </a:ext>
            </a:extLst>
          </p:cNvPr>
          <p:cNvSpPr txBox="1">
            <a:spLocks/>
          </p:cNvSpPr>
          <p:nvPr/>
        </p:nvSpPr>
        <p:spPr>
          <a:xfrm>
            <a:off x="854275" y="-40424"/>
            <a:ext cx="11137237" cy="67207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67" b="1" dirty="0">
                <a:solidFill>
                  <a:srgbClr val="970711"/>
                </a:solidFill>
                <a:cs typeface="DIN Pro Medium" panose="020B0604020101020102" pitchFamily="34" charset="0"/>
              </a:rPr>
              <a:t>СТРУКТУРА ДОХОДОВ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462855" y="5235682"/>
            <a:ext cx="22682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/>
              <a:t>ГОСЗАДАНИЕ </a:t>
            </a:r>
            <a:br>
              <a:rPr lang="ru-RU" sz="2800" b="1" dirty="0"/>
            </a:br>
            <a:r>
              <a:rPr lang="ru-RU" sz="2800" b="1" dirty="0"/>
              <a:t>9 тем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9757418" y="5743514"/>
            <a:ext cx="2210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1,5 млн руб.</a:t>
            </a:r>
            <a:b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>
                <a:latin typeface="+mj-lt"/>
                <a:cs typeface="Arial" pitchFamily="34" charset="0"/>
              </a:rPr>
              <a:t>Проект в сфере </a:t>
            </a:r>
            <a:br>
              <a:rPr lang="ru-RU" sz="1200" dirty="0">
                <a:latin typeface="+mj-lt"/>
                <a:cs typeface="Arial" pitchFamily="34" charset="0"/>
              </a:rPr>
            </a:br>
            <a:r>
              <a:rPr lang="ru-RU" sz="1200" dirty="0">
                <a:latin typeface="+mj-lt"/>
                <a:cs typeface="Arial" pitchFamily="34" charset="0"/>
              </a:rPr>
              <a:t>социально-политических наук</a:t>
            </a:r>
            <a:endParaRPr lang="ru-RU" sz="1600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77514" y="4950291"/>
            <a:ext cx="198644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49,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млн руб.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>
                <a:latin typeface="+mj-lt"/>
                <a:cs typeface="Arial" pitchFamily="34" charset="0"/>
              </a:rPr>
              <a:t>Молодежные лаборатории </a:t>
            </a:r>
            <a:br>
              <a:rPr lang="ru-RU" sz="1200" dirty="0">
                <a:latin typeface="+mj-lt"/>
                <a:cs typeface="Arial" pitchFamily="34" charset="0"/>
              </a:rPr>
            </a:br>
            <a:r>
              <a:rPr lang="ru-RU" sz="1200" dirty="0">
                <a:latin typeface="+mj-lt"/>
                <a:cs typeface="Arial" pitchFamily="34" charset="0"/>
              </a:rPr>
              <a:t>«ПРИОРИТЕТ 2030»</a:t>
            </a:r>
            <a:endParaRPr lang="ru-RU" sz="1200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77514" y="5712736"/>
            <a:ext cx="198644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59,8 млн руб.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>
                <a:latin typeface="+mj-lt"/>
                <a:cs typeface="Arial" pitchFamily="34" charset="0"/>
              </a:rPr>
              <a:t>Молодежные лаборатории </a:t>
            </a:r>
            <a:br>
              <a:rPr lang="ru-RU" sz="1200" dirty="0">
                <a:latin typeface="+mj-lt"/>
                <a:cs typeface="Arial" pitchFamily="34" charset="0"/>
              </a:rPr>
            </a:br>
            <a:r>
              <a:rPr lang="ru-RU" sz="1200" dirty="0">
                <a:latin typeface="+mj-lt"/>
                <a:cs typeface="Arial" pitchFamily="34" charset="0"/>
              </a:rPr>
              <a:t>НОЦ ТулаТЕХ</a:t>
            </a:r>
            <a:endParaRPr lang="ru-RU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16914" y="4950291"/>
            <a:ext cx="16916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10,1 млн руб.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>
                <a:latin typeface="+mj-lt"/>
                <a:cs typeface="Arial" pitchFamily="34" charset="0"/>
              </a:rPr>
              <a:t>БАЗОВАЯ ЧАСТЬ</a:t>
            </a:r>
            <a:endParaRPr lang="ru-RU" sz="1400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65" name="Объект 5">
            <a:extLst>
              <a:ext uri="{FF2B5EF4-FFF2-40B4-BE49-F238E27FC236}">
                <a16:creationId xmlns:a16="http://schemas.microsoft.com/office/drawing/2014/main" id="{59779F16-ACC8-4371-B95D-A4ADE4790F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999065"/>
              </p:ext>
            </p:extLst>
          </p:nvPr>
        </p:nvGraphicFramePr>
        <p:xfrm>
          <a:off x="193338" y="62686"/>
          <a:ext cx="481426" cy="69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CorelDRAW" r:id="rId4" imgW="1344960" imgH="1944000" progId="">
                  <p:embed/>
                </p:oleObj>
              </mc:Choice>
              <mc:Fallback>
                <p:oleObj name="CorelDRAW" r:id="rId4" imgW="1344960" imgH="1944000" progId="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38" y="62686"/>
                        <a:ext cx="481426" cy="696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31BF501D-A045-42A0-8317-A623F8F953C1}"/>
              </a:ext>
            </a:extLst>
          </p:cNvPr>
          <p:cNvSpPr/>
          <p:nvPr/>
        </p:nvSpPr>
        <p:spPr>
          <a:xfrm>
            <a:off x="8161245" y="606891"/>
            <a:ext cx="1215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2024 год:</a:t>
            </a:r>
            <a:endParaRPr lang="ru-RU" sz="1200" b="1" dirty="0">
              <a:latin typeface="+mj-lt"/>
              <a:cs typeface="Arial" pitchFamily="34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DFE006FB-3C7E-4B72-9EB1-362C66511B87}"/>
              </a:ext>
            </a:extLst>
          </p:cNvPr>
          <p:cNvSpPr/>
          <p:nvPr/>
        </p:nvSpPr>
        <p:spPr>
          <a:xfrm>
            <a:off x="1760445" y="594191"/>
            <a:ext cx="1215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2023 год:</a:t>
            </a:r>
            <a:endParaRPr lang="ru-RU" sz="1200" b="1" dirty="0">
              <a:latin typeface="+mj-lt"/>
              <a:cs typeface="Arial" pitchFamily="34" charset="0"/>
            </a:endParaRPr>
          </a:p>
        </p:txBody>
      </p: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FFA39FB-2599-4C14-9800-592427495E9E}"/>
              </a:ext>
            </a:extLst>
          </p:cNvPr>
          <p:cNvGrpSpPr/>
          <p:nvPr/>
        </p:nvGrpSpPr>
        <p:grpSpPr>
          <a:xfrm>
            <a:off x="511406" y="5116543"/>
            <a:ext cx="2587303" cy="307777"/>
            <a:chOff x="4976215" y="4911331"/>
            <a:chExt cx="2587303" cy="307777"/>
          </a:xfrm>
        </p:grpSpPr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A38170A8-F086-4B44-A42E-1816BB3683FB}"/>
                </a:ext>
              </a:extLst>
            </p:cNvPr>
            <p:cNvSpPr/>
            <p:nvPr/>
          </p:nvSpPr>
          <p:spPr>
            <a:xfrm>
              <a:off x="4976215" y="4996761"/>
              <a:ext cx="216024" cy="216024"/>
            </a:xfrm>
            <a:prstGeom prst="rect">
              <a:avLst/>
            </a:prstGeom>
            <a:solidFill>
              <a:srgbClr val="FFB8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E2AA00"/>
                </a:solidFill>
                <a:latin typeface="DIN Pro Medium" panose="020B0604020202020204" charset="0"/>
                <a:cs typeface="DIN Pro Medium" panose="020B0604020202020204" charset="0"/>
              </a:endParaRPr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7F7831E5-AD5D-4907-8D56-8762733FB0E6}"/>
                </a:ext>
              </a:extLst>
            </p:cNvPr>
            <p:cNvSpPr/>
            <p:nvPr/>
          </p:nvSpPr>
          <p:spPr>
            <a:xfrm>
              <a:off x="5221658" y="4911331"/>
              <a:ext cx="23418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>
                  <a:latin typeface="DIN Pro Medium" panose="020B0604020202020204" charset="0"/>
                  <a:cs typeface="DIN Pro Medium" panose="020B0604020202020204" charset="0"/>
                </a:rPr>
                <a:t>ГОСЗАДАНИЕ, МЛН РУБ.</a:t>
              </a: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B5F2E60B-9DA7-4C67-BF32-EE807B0D8634}"/>
              </a:ext>
            </a:extLst>
          </p:cNvPr>
          <p:cNvGrpSpPr/>
          <p:nvPr/>
        </p:nvGrpSpPr>
        <p:grpSpPr>
          <a:xfrm>
            <a:off x="511406" y="6209732"/>
            <a:ext cx="4394243" cy="523221"/>
            <a:chOff x="4976215" y="5859310"/>
            <a:chExt cx="4394238" cy="523219"/>
          </a:xfrm>
        </p:grpSpPr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9D393EBE-CBBF-402F-978A-FE2BBBB89B3A}"/>
                </a:ext>
              </a:extLst>
            </p:cNvPr>
            <p:cNvSpPr/>
            <p:nvPr/>
          </p:nvSpPr>
          <p:spPr>
            <a:xfrm>
              <a:off x="4976215" y="5905187"/>
              <a:ext cx="216024" cy="216024"/>
            </a:xfrm>
            <a:prstGeom prst="rect">
              <a:avLst/>
            </a:prstGeom>
            <a:solidFill>
              <a:srgbClr val="FA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5089BC"/>
                </a:solidFill>
                <a:latin typeface="DIN Pro Medium" panose="020B0604020202020204" charset="0"/>
                <a:cs typeface="DIN Pro Medium" panose="020B0604020202020204" charset="0"/>
              </a:endParaRPr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id="{6A2B0847-C42F-4046-BD19-845D340C3301}"/>
                </a:ext>
              </a:extLst>
            </p:cNvPr>
            <p:cNvSpPr/>
            <p:nvPr/>
          </p:nvSpPr>
          <p:spPr>
            <a:xfrm>
              <a:off x="5247084" y="5859310"/>
              <a:ext cx="4123369" cy="523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>
                  <a:latin typeface="DIN Pro Medium" panose="020B0604020202020204" charset="0"/>
                  <a:cs typeface="DIN Pro Medium" panose="020B0604020202020204" charset="0"/>
                </a:rPr>
                <a:t>ХОЗДОГОВОРА </a:t>
              </a:r>
            </a:p>
            <a:p>
              <a:r>
                <a:rPr lang="ru-RU" sz="1400" dirty="0">
                  <a:latin typeface="DIN Pro Medium" panose="020B0604020202020204" charset="0"/>
                  <a:cs typeface="DIN Pro Medium" panose="020B0604020202020204" charset="0"/>
                </a:rPr>
                <a:t>(29 договоров) и НТУ (8 договоров), МЛН РУБ. </a:t>
              </a:r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C5CFD978-660A-4B14-9B19-202780EB8C98}"/>
              </a:ext>
            </a:extLst>
          </p:cNvPr>
          <p:cNvGrpSpPr/>
          <p:nvPr/>
        </p:nvGrpSpPr>
        <p:grpSpPr>
          <a:xfrm>
            <a:off x="511406" y="5663137"/>
            <a:ext cx="2093835" cy="307777"/>
            <a:chOff x="4981279" y="5393891"/>
            <a:chExt cx="2093834" cy="307777"/>
          </a:xfrm>
        </p:grpSpPr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12111CB3-E16D-4C00-89AE-661B3815803D}"/>
                </a:ext>
              </a:extLst>
            </p:cNvPr>
            <p:cNvSpPr/>
            <p:nvPr/>
          </p:nvSpPr>
          <p:spPr>
            <a:xfrm>
              <a:off x="4981279" y="5439768"/>
              <a:ext cx="216024" cy="216024"/>
            </a:xfrm>
            <a:prstGeom prst="rect">
              <a:avLst/>
            </a:prstGeom>
            <a:solidFill>
              <a:srgbClr val="F69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DIN Pro Medium" panose="020B0604020202020204" charset="0"/>
                <a:cs typeface="DIN Pro Medium" panose="020B0604020202020204" charset="0"/>
              </a:endParaRPr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F6C6ACAF-1914-4A26-87DE-9DAB82199D2B}"/>
                </a:ext>
              </a:extLst>
            </p:cNvPr>
            <p:cNvSpPr/>
            <p:nvPr/>
          </p:nvSpPr>
          <p:spPr>
            <a:xfrm>
              <a:off x="5221658" y="5393891"/>
              <a:ext cx="185345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>
                  <a:latin typeface="DIN Pro Medium" panose="020B0604020202020204" charset="0"/>
                  <a:cs typeface="DIN Pro Medium" panose="020B0604020202020204" charset="0"/>
                </a:rPr>
                <a:t>ГРАНТЫ, МЛН РУБ.</a:t>
              </a:r>
            </a:p>
          </p:txBody>
        </p:sp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24CCC8EC-F198-41B7-9693-AEBB22B2B381}"/>
              </a:ext>
            </a:extLst>
          </p:cNvPr>
          <p:cNvGrpSpPr/>
          <p:nvPr/>
        </p:nvGrpSpPr>
        <p:grpSpPr>
          <a:xfrm>
            <a:off x="-63170" y="1170437"/>
            <a:ext cx="5090585" cy="3740519"/>
            <a:chOff x="5170111" y="771550"/>
            <a:chExt cx="3817939" cy="2819302"/>
          </a:xfrm>
        </p:grpSpPr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C957E370-B66C-4B4F-87DD-CA647D8A20E3}"/>
                </a:ext>
              </a:extLst>
            </p:cNvPr>
            <p:cNvGrpSpPr/>
            <p:nvPr/>
          </p:nvGrpSpPr>
          <p:grpSpPr>
            <a:xfrm>
              <a:off x="5170111" y="771550"/>
              <a:ext cx="3817939" cy="2819302"/>
              <a:chOff x="6485131" y="977479"/>
              <a:chExt cx="5090585" cy="3759069"/>
            </a:xfrm>
          </p:grpSpPr>
          <p:graphicFrame>
            <p:nvGraphicFramePr>
              <p:cNvPr id="95" name="Диаграмма 94">
                <a:extLst>
                  <a:ext uri="{FF2B5EF4-FFF2-40B4-BE49-F238E27FC236}">
                    <a16:creationId xmlns:a16="http://schemas.microsoft.com/office/drawing/2014/main" id="{0361F890-769D-4DFB-B1CC-412C6508C78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02960843"/>
                  </p:ext>
                </p:extLst>
              </p:nvPr>
            </p:nvGraphicFramePr>
            <p:xfrm>
              <a:off x="6485131" y="977479"/>
              <a:ext cx="5090585" cy="375906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96" name="Прямоугольник 95">
                <a:extLst>
                  <a:ext uri="{FF2B5EF4-FFF2-40B4-BE49-F238E27FC236}">
                    <a16:creationId xmlns:a16="http://schemas.microsoft.com/office/drawing/2014/main" id="{FD73454F-8BD0-4EAE-8E3C-D80FA71E5315}"/>
                  </a:ext>
                </a:extLst>
              </p:cNvPr>
              <p:cNvSpPr/>
              <p:nvPr/>
            </p:nvSpPr>
            <p:spPr>
              <a:xfrm>
                <a:off x="8185251" y="2472306"/>
                <a:ext cx="166032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>
                    <a:latin typeface="DIN Pro Medium" panose="020B0604020202020204" charset="0"/>
                    <a:cs typeface="DIN Pro Medium" panose="020B0604020202020204" charset="0"/>
                  </a:rPr>
                  <a:t>250,4</a:t>
                </a:r>
                <a:br>
                  <a:rPr lang="ru-RU" sz="2000" b="1" dirty="0">
                    <a:latin typeface="DIN Pro Medium" panose="020B0604020202020204" charset="0"/>
                    <a:cs typeface="DIN Pro Medium" panose="020B0604020202020204" charset="0"/>
                  </a:rPr>
                </a:br>
                <a:r>
                  <a:rPr lang="ru-RU" sz="2000" b="1" dirty="0">
                    <a:latin typeface="DIN Pro Medium" panose="020B0604020202020204" charset="0"/>
                    <a:cs typeface="DIN Pro Medium" panose="020B0604020202020204" charset="0"/>
                  </a:rPr>
                  <a:t>млн руб.</a:t>
                </a:r>
              </a:p>
            </p:txBody>
          </p:sp>
        </p:grpSp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5A62409A-AF33-4C8D-B577-C6877CF3CC8B}"/>
                </a:ext>
              </a:extLst>
            </p:cNvPr>
            <p:cNvSpPr/>
            <p:nvPr/>
          </p:nvSpPr>
          <p:spPr>
            <a:xfrm>
              <a:off x="5811732" y="2043153"/>
              <a:ext cx="459501" cy="3000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>
                  <a:latin typeface="DIN Pro Medium" panose="020B0604020202020204" charset="0"/>
                  <a:cs typeface="DIN Pro Medium" panose="020B0604020202020204" charset="0"/>
                </a:rPr>
                <a:t>121</a:t>
              </a:r>
              <a:endParaRPr lang="ru-RU" sz="2000" dirty="0">
                <a:latin typeface="DIN Pro Medium" panose="020B0604020202020204" charset="0"/>
                <a:cs typeface="DIN Pro Medium" panose="020B0604020202020204" charset="0"/>
              </a:endParaRPr>
            </a:p>
          </p:txBody>
        </p: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376B24C6-76CB-4C5C-B522-F8C280E856F5}"/>
                </a:ext>
              </a:extLst>
            </p:cNvPr>
            <p:cNvSpPr/>
            <p:nvPr/>
          </p:nvSpPr>
          <p:spPr>
            <a:xfrm>
              <a:off x="7482853" y="2712561"/>
              <a:ext cx="512400" cy="3000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>
                  <a:latin typeface="DIN Pro Medium" panose="020B0604020202020204" charset="0"/>
                  <a:cs typeface="DIN Pro Medium" panose="020B0604020202020204" charset="0"/>
                </a:rPr>
                <a:t>70,2</a:t>
              </a:r>
            </a:p>
          </p:txBody>
        </p:sp>
        <p:sp>
          <p:nvSpPr>
            <p:cNvPr id="94" name="Прямоугольник 93">
              <a:extLst>
                <a:ext uri="{FF2B5EF4-FFF2-40B4-BE49-F238E27FC236}">
                  <a16:creationId xmlns:a16="http://schemas.microsoft.com/office/drawing/2014/main" id="{EBC17903-D59F-4362-9E94-5EE76A1A89CA}"/>
                </a:ext>
              </a:extLst>
            </p:cNvPr>
            <p:cNvSpPr/>
            <p:nvPr/>
          </p:nvSpPr>
          <p:spPr>
            <a:xfrm>
              <a:off x="7463796" y="1333848"/>
              <a:ext cx="512400" cy="3015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>
                  <a:latin typeface="DIN Pro Medium" panose="020B0604020202020204" charset="0"/>
                  <a:cs typeface="DIN Pro Medium" panose="020B0604020202020204" charset="0"/>
                </a:rPr>
                <a:t>59,2</a:t>
              </a:r>
              <a:endParaRPr lang="ru-RU" sz="2000" dirty="0">
                <a:latin typeface="DIN Pro Medium" panose="020B0604020202020204" charset="0"/>
                <a:cs typeface="DIN Pro Medium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6145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BC299FD5-8F99-4ACE-A86F-D9D0E0856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52819" y="4549775"/>
            <a:ext cx="2743200" cy="365125"/>
          </a:xfrm>
        </p:spPr>
        <p:txBody>
          <a:bodyPr/>
          <a:lstStyle/>
          <a:p>
            <a:fld id="{4F1936FF-7689-4194-A362-668F9B3B6708}" type="slidenum">
              <a:rPr lang="ru-RU">
                <a:solidFill>
                  <a:schemeClr val="bg1"/>
                </a:solidFill>
              </a:rPr>
              <a:pPr/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CEC68FA3-FE06-40DF-BD21-2604211BD2F0}"/>
              </a:ext>
            </a:extLst>
          </p:cNvPr>
          <p:cNvSpPr txBox="1">
            <a:spLocks/>
          </p:cNvSpPr>
          <p:nvPr/>
        </p:nvSpPr>
        <p:spPr>
          <a:xfrm>
            <a:off x="854275" y="-40424"/>
            <a:ext cx="11137237" cy="67207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67" b="1" dirty="0">
                <a:solidFill>
                  <a:srgbClr val="970711"/>
                </a:solidFill>
                <a:cs typeface="DIN Pro Medium" panose="020B0604020101020102" pitchFamily="34" charset="0"/>
              </a:rPr>
              <a:t>СТРУКТУРА ДОХОДОВ (ГРАНТЫ)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88249" y="620193"/>
            <a:ext cx="5090585" cy="3759069"/>
            <a:chOff x="5469515" y="2222607"/>
            <a:chExt cx="3817939" cy="2819302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5469515" y="2222607"/>
              <a:ext cx="3817939" cy="2819302"/>
              <a:chOff x="5170111" y="771550"/>
              <a:chExt cx="3817939" cy="2819302"/>
            </a:xfrm>
          </p:grpSpPr>
          <p:grpSp>
            <p:nvGrpSpPr>
              <p:cNvPr id="49" name="Группа 48"/>
              <p:cNvGrpSpPr/>
              <p:nvPr/>
            </p:nvGrpSpPr>
            <p:grpSpPr>
              <a:xfrm>
                <a:off x="5170111" y="771550"/>
                <a:ext cx="3817939" cy="2819302"/>
                <a:chOff x="6485131" y="977479"/>
                <a:chExt cx="5090585" cy="3759069"/>
              </a:xfrm>
            </p:grpSpPr>
            <p:graphicFrame>
              <p:nvGraphicFramePr>
                <p:cNvPr id="53" name="Диаграмма 52"/>
                <p:cNvGraphicFramePr/>
                <p:nvPr/>
              </p:nvGraphicFramePr>
              <p:xfrm>
                <a:off x="6485131" y="977479"/>
                <a:ext cx="5090585" cy="3759069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54" name="Прямоугольник 53"/>
                <p:cNvSpPr/>
                <p:nvPr/>
              </p:nvSpPr>
              <p:spPr>
                <a:xfrm>
                  <a:off x="8178856" y="2571523"/>
                  <a:ext cx="1660325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2000" b="1" dirty="0">
                      <a:latin typeface="DIN Pro Medium" panose="020B0604020202020204" charset="0"/>
                      <a:cs typeface="DIN Pro Medium" panose="020B0604020202020204" charset="0"/>
                    </a:rPr>
                    <a:t>89,1 </a:t>
                  </a:r>
                  <a:br>
                    <a:rPr lang="ru-RU" sz="2000" b="1" dirty="0">
                      <a:latin typeface="DIN Pro Medium" panose="020B0604020202020204" charset="0"/>
                      <a:cs typeface="DIN Pro Medium" panose="020B0604020202020204" charset="0"/>
                    </a:rPr>
                  </a:br>
                  <a:r>
                    <a:rPr lang="ru-RU" sz="2000" b="1" dirty="0">
                      <a:latin typeface="DIN Pro Medium" panose="020B0604020202020204" charset="0"/>
                      <a:cs typeface="DIN Pro Medium" panose="020B0604020202020204" charset="0"/>
                    </a:rPr>
                    <a:t>млн руб.</a:t>
                  </a:r>
                </a:p>
              </p:txBody>
            </p:sp>
          </p:grpSp>
          <p:sp>
            <p:nvSpPr>
              <p:cNvPr id="50" name="Прямоугольник 49"/>
              <p:cNvSpPr/>
              <p:nvPr/>
            </p:nvSpPr>
            <p:spPr>
              <a:xfrm>
                <a:off x="6258694" y="1266094"/>
                <a:ext cx="352500" cy="300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schemeClr val="bg1"/>
                    </a:solidFill>
                    <a:latin typeface="DIN Pro Medium" panose="020B0604020202020204" charset="0"/>
                    <a:cs typeface="DIN Pro Medium" panose="020B0604020202020204" charset="0"/>
                  </a:rPr>
                  <a:t>15</a:t>
                </a:r>
                <a:endParaRPr lang="ru-RU" sz="2000" dirty="0">
                  <a:solidFill>
                    <a:schemeClr val="bg1"/>
                  </a:solidFill>
                  <a:latin typeface="DIN Pro Medium" panose="020B0604020202020204" charset="0"/>
                  <a:cs typeface="DIN Pro Medium" panose="020B0604020202020204" charset="0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5879569" y="2428473"/>
                <a:ext cx="577322" cy="300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schemeClr val="bg1"/>
                    </a:solidFill>
                    <a:latin typeface="DIN Pro Medium" panose="020B0604020202020204" charset="0"/>
                    <a:cs typeface="DIN Pro Medium" panose="020B0604020202020204" charset="0"/>
                  </a:rPr>
                  <a:t>22,75</a:t>
                </a: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6989913" y="963981"/>
                <a:ext cx="382557" cy="300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schemeClr val="bg1"/>
                    </a:solidFill>
                    <a:latin typeface="DIN Pro Medium" panose="020B0604020202020204" charset="0"/>
                    <a:cs typeface="DIN Pro Medium" panose="020B0604020202020204" charset="0"/>
                  </a:rPr>
                  <a:t>1,8</a:t>
                </a:r>
                <a:endParaRPr lang="ru-RU" sz="2000" dirty="0">
                  <a:solidFill>
                    <a:schemeClr val="bg1"/>
                  </a:solidFill>
                  <a:latin typeface="DIN Pro Medium" panose="020B0604020202020204" charset="0"/>
                  <a:cs typeface="DIN Pro Medium" panose="020B0604020202020204" charset="0"/>
                </a:endParaRPr>
              </a:p>
            </p:txBody>
          </p:sp>
        </p:grpSp>
        <p:sp>
          <p:nvSpPr>
            <p:cNvPr id="71" name="Прямоугольник 70"/>
            <p:cNvSpPr/>
            <p:nvPr/>
          </p:nvSpPr>
          <p:spPr>
            <a:xfrm>
              <a:off x="7985281" y="3879530"/>
              <a:ext cx="577322" cy="3000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DIN Pro Medium" panose="020B0604020202020204" charset="0"/>
                  <a:cs typeface="DIN Pro Medium" panose="020B0604020202020204" charset="0"/>
                </a:rPr>
                <a:t>49,55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78062" y="4458059"/>
            <a:ext cx="4700772" cy="2399941"/>
            <a:chOff x="3867439" y="2615155"/>
            <a:chExt cx="1630143" cy="1799955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3867814" y="3084336"/>
              <a:ext cx="1629768" cy="392415"/>
              <a:chOff x="4976215" y="4938769"/>
              <a:chExt cx="2173026" cy="523219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4976215" y="4996761"/>
                <a:ext cx="216024" cy="216024"/>
              </a:xfrm>
              <a:prstGeom prst="rect">
                <a:avLst/>
              </a:prstGeom>
              <a:solidFill>
                <a:srgbClr val="8A9F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DIN Pro Medium" panose="020B0604020202020204" charset="0"/>
                  <a:cs typeface="DIN Pro Medium" panose="020B0604020202020204" charset="0"/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5216594" y="4938769"/>
                <a:ext cx="1932647" cy="523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400" dirty="0">
                    <a:latin typeface="DIN Pro Medium" panose="020B0604020202020204" charset="0"/>
                    <a:cs typeface="DIN Pro Medium" panose="020B0604020202020204" charset="0"/>
                  </a:rPr>
                  <a:t>РНФ </a:t>
                </a:r>
              </a:p>
              <a:p>
                <a:r>
                  <a:rPr lang="ru-RU" sz="1400" dirty="0">
                    <a:latin typeface="DIN Pro Medium" panose="020B0604020202020204" charset="0"/>
                    <a:cs typeface="DIN Pro Medium" panose="020B0604020202020204" charset="0"/>
                  </a:rPr>
                  <a:t>(15 грантов), МЛН РУБ.</a:t>
                </a:r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3867811" y="2615155"/>
              <a:ext cx="1456933" cy="392415"/>
              <a:chOff x="4976215" y="5859310"/>
              <a:chExt cx="1942576" cy="523219"/>
            </a:xfrm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4976215" y="5905187"/>
                <a:ext cx="216024" cy="216024"/>
              </a:xfrm>
              <a:prstGeom prst="rect">
                <a:avLst/>
              </a:prstGeom>
              <a:solidFill>
                <a:srgbClr val="0312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DIN Pro Medium" panose="020B0604020202020204" charset="0"/>
                  <a:cs typeface="DIN Pro Medium" panose="020B0604020202020204" charset="0"/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5216596" y="5859310"/>
                <a:ext cx="1702195" cy="523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400" dirty="0">
                    <a:latin typeface="DIN Pro Medium" panose="020B0604020202020204" charset="0"/>
                    <a:cs typeface="DIN Pro Medium" panose="020B0604020202020204" charset="0"/>
                  </a:rPr>
                  <a:t>ГРАНТ ЮНЕСКО </a:t>
                </a:r>
              </a:p>
              <a:p>
                <a:r>
                  <a:rPr lang="ru-RU" sz="1400" dirty="0">
                    <a:latin typeface="DIN Pro Medium" panose="020B0604020202020204" charset="0"/>
                    <a:cs typeface="DIN Pro Medium" panose="020B0604020202020204" charset="0"/>
                  </a:rPr>
                  <a:t>(1 грант), МЛН РУБ. </a:t>
                </a:r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3867814" y="3553516"/>
              <a:ext cx="1629768" cy="392415"/>
              <a:chOff x="4981279" y="5407449"/>
              <a:chExt cx="2173026" cy="523219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4981279" y="5439768"/>
                <a:ext cx="216024" cy="216024"/>
              </a:xfrm>
              <a:prstGeom prst="rect">
                <a:avLst/>
              </a:prstGeom>
              <a:solidFill>
                <a:srgbClr val="414C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DIN Pro Medium" panose="020B0604020202020204" charset="0"/>
                  <a:cs typeface="DIN Pro Medium" panose="020B0604020202020204" charset="0"/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5221658" y="5407449"/>
                <a:ext cx="1932647" cy="523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400" dirty="0">
                    <a:latin typeface="DIN Pro Medium" panose="020B0604020202020204" charset="0"/>
                    <a:cs typeface="DIN Pro Medium" panose="020B0604020202020204" charset="0"/>
                  </a:rPr>
                  <a:t>ПРАВИТЕЛЬСТВО ТО </a:t>
                </a:r>
              </a:p>
              <a:p>
                <a:r>
                  <a:rPr lang="ru-RU" sz="1400" dirty="0">
                    <a:latin typeface="DIN Pro Medium" panose="020B0604020202020204" charset="0"/>
                    <a:cs typeface="DIN Pro Medium" panose="020B0604020202020204" charset="0"/>
                  </a:rPr>
                  <a:t>(28 грантов), МЛН РУБ.</a:t>
                </a:r>
              </a:p>
            </p:txBody>
          </p:sp>
        </p:grpSp>
        <p:grpSp>
          <p:nvGrpSpPr>
            <p:cNvPr id="72" name="Группа 71"/>
            <p:cNvGrpSpPr/>
            <p:nvPr/>
          </p:nvGrpSpPr>
          <p:grpSpPr>
            <a:xfrm>
              <a:off x="3867439" y="4022695"/>
              <a:ext cx="1600180" cy="392415"/>
              <a:chOff x="4976215" y="5859310"/>
              <a:chExt cx="2133571" cy="523219"/>
            </a:xfrm>
          </p:grpSpPr>
          <p:sp>
            <p:nvSpPr>
              <p:cNvPr id="73" name="Прямоугольник 72"/>
              <p:cNvSpPr/>
              <p:nvPr/>
            </p:nvSpPr>
            <p:spPr>
              <a:xfrm>
                <a:off x="4976215" y="5905187"/>
                <a:ext cx="216024" cy="216024"/>
              </a:xfrm>
              <a:prstGeom prst="rect">
                <a:avLst/>
              </a:prstGeom>
              <a:solidFill>
                <a:srgbClr val="CFE3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DIN Pro Medium" panose="020B0604020202020204" charset="0"/>
                  <a:cs typeface="DIN Pro Medium" panose="020B0604020202020204" charset="0"/>
                </a:endParaRPr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5217091" y="5859310"/>
                <a:ext cx="1892695" cy="523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400" dirty="0">
                    <a:latin typeface="DIN Pro Medium" panose="020B0604020202020204" charset="0"/>
                    <a:cs typeface="DIN Pro Medium" panose="020B0604020202020204" charset="0"/>
                  </a:rPr>
                  <a:t>АО «Щекиноазот» </a:t>
                </a:r>
              </a:p>
              <a:p>
                <a:r>
                  <a:rPr lang="ru-RU" sz="1400" dirty="0">
                    <a:latin typeface="DIN Pro Medium" panose="020B0604020202020204" charset="0"/>
                    <a:cs typeface="DIN Pro Medium" panose="020B0604020202020204" charset="0"/>
                  </a:rPr>
                  <a:t>(1 грант), МЛН РУБ. </a:t>
                </a:r>
              </a:p>
            </p:txBody>
          </p:sp>
        </p:grpSp>
      </p:grpSp>
      <p:graphicFrame>
        <p:nvGraphicFramePr>
          <p:cNvPr id="65" name="Объект 5">
            <a:extLst>
              <a:ext uri="{FF2B5EF4-FFF2-40B4-BE49-F238E27FC236}">
                <a16:creationId xmlns:a16="http://schemas.microsoft.com/office/drawing/2014/main" id="{59779F16-ACC8-4371-B95D-A4ADE4790F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338" y="62686"/>
          <a:ext cx="481426" cy="69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name="CorelDRAW" r:id="rId4" imgW="1344960" imgH="1944000" progId="">
                  <p:embed/>
                </p:oleObj>
              </mc:Choice>
              <mc:Fallback>
                <p:oleObj name="CorelDRAW" r:id="rId4" imgW="1344960" imgH="1944000" progId="">
                  <p:embed/>
                  <p:pic>
                    <p:nvPicPr>
                      <p:cNvPr id="65" name="Объект 5">
                        <a:extLst>
                          <a:ext uri="{FF2B5EF4-FFF2-40B4-BE49-F238E27FC236}">
                            <a16:creationId xmlns:a16="http://schemas.microsoft.com/office/drawing/2014/main" id="{59779F16-ACC8-4371-B95D-A4ADE4790F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38" y="62686"/>
                        <a:ext cx="481426" cy="696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Диаграмма 55">
            <a:extLst>
              <a:ext uri="{FF2B5EF4-FFF2-40B4-BE49-F238E27FC236}">
                <a16:creationId xmlns:a16="http://schemas.microsoft.com/office/drawing/2014/main" id="{CB86E385-48EE-4C5B-B706-091694AA5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4633757"/>
              </p:ext>
            </p:extLst>
          </p:nvPr>
        </p:nvGraphicFramePr>
        <p:xfrm>
          <a:off x="5405823" y="1667835"/>
          <a:ext cx="6585689" cy="5190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84511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Заголовок 1">
            <a:extLst>
              <a:ext uri="{FF2B5EF4-FFF2-40B4-BE49-F238E27FC236}">
                <a16:creationId xmlns:a16="http://schemas.microsoft.com/office/drawing/2014/main" id="{CEC68FA3-FE06-40DF-BD21-2604211BD2F0}"/>
              </a:ext>
            </a:extLst>
          </p:cNvPr>
          <p:cNvSpPr txBox="1">
            <a:spLocks/>
          </p:cNvSpPr>
          <p:nvPr/>
        </p:nvSpPr>
        <p:spPr>
          <a:xfrm>
            <a:off x="854275" y="-31546"/>
            <a:ext cx="11137237" cy="67207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67" b="1" dirty="0">
                <a:solidFill>
                  <a:srgbClr val="970711"/>
                </a:solidFill>
                <a:cs typeface="DIN Pro Medium" panose="020B0604020101020102" pitchFamily="34" charset="0"/>
              </a:rPr>
              <a:t>СТРУКТУРА ДОХОДОВ (ХОЗ. ДОГОВОРА И НТУ)</a:t>
            </a:r>
          </a:p>
        </p:txBody>
      </p:sp>
      <p:graphicFrame>
        <p:nvGraphicFramePr>
          <p:cNvPr id="130" name="Объект 5">
            <a:extLst>
              <a:ext uri="{FF2B5EF4-FFF2-40B4-BE49-F238E27FC236}">
                <a16:creationId xmlns:a16="http://schemas.microsoft.com/office/drawing/2014/main" id="{59779F16-ACC8-4371-B95D-A4ADE4790F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183357"/>
              </p:ext>
            </p:extLst>
          </p:nvPr>
        </p:nvGraphicFramePr>
        <p:xfrm>
          <a:off x="193338" y="62686"/>
          <a:ext cx="481426" cy="69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" name="CorelDRAW" r:id="rId3" imgW="1344960" imgH="1944000" progId="">
                  <p:embed/>
                </p:oleObj>
              </mc:Choice>
              <mc:Fallback>
                <p:oleObj name="CorelDRAW" r:id="rId3" imgW="1344960" imgH="19440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38" y="62686"/>
                        <a:ext cx="481426" cy="696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05852D5-1D70-4CBC-A7E3-BFA71214BDEA}"/>
              </a:ext>
            </a:extLst>
          </p:cNvPr>
          <p:cNvSpPr/>
          <p:nvPr/>
        </p:nvSpPr>
        <p:spPr>
          <a:xfrm>
            <a:off x="442812" y="1204238"/>
            <a:ext cx="352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НИОКР по заказам предприятий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88D7025-364E-41AD-9122-B045FC020C90}"/>
              </a:ext>
            </a:extLst>
          </p:cNvPr>
          <p:cNvSpPr/>
          <p:nvPr/>
        </p:nvSpPr>
        <p:spPr>
          <a:xfrm>
            <a:off x="331287" y="1527404"/>
            <a:ext cx="57647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cs typeface="Arial" pitchFamily="34" charset="0"/>
              </a:rPr>
              <a:t>   Проверенные партнеры:</a:t>
            </a:r>
            <a:endParaRPr lang="ru-RU" sz="1600" dirty="0">
              <a:cs typeface="Arial" pitchFamily="34" charset="0"/>
            </a:endParaRPr>
          </a:p>
          <a:p>
            <a:r>
              <a:rPr lang="ru-RU" sz="1600" dirty="0">
                <a:cs typeface="Arial" pitchFamily="34" charset="0"/>
              </a:rPr>
              <a:t>АО «НПО «СПЛАВ» им. А.Н. Ганичева» - </a:t>
            </a:r>
            <a:r>
              <a:rPr lang="ru-RU" sz="1600" b="1" dirty="0">
                <a:solidFill>
                  <a:srgbClr val="C00000"/>
                </a:solidFill>
                <a:cs typeface="Arial" pitchFamily="34" charset="0"/>
              </a:rPr>
              <a:t>79,9 млн руб.</a:t>
            </a:r>
          </a:p>
          <a:p>
            <a:pPr>
              <a:defRPr/>
            </a:pPr>
            <a:r>
              <a:rPr lang="ru-RU" sz="1600" dirty="0">
                <a:cs typeface="Arial" pitchFamily="34" charset="0"/>
              </a:rPr>
              <a:t>АО «ВНИИ «Сигнал» - </a:t>
            </a:r>
            <a:r>
              <a:rPr lang="ru-RU" sz="1600" b="1" dirty="0">
                <a:solidFill>
                  <a:srgbClr val="C00000"/>
                </a:solidFill>
                <a:cs typeface="Arial" pitchFamily="34" charset="0"/>
              </a:rPr>
              <a:t>4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,3 млн руб.</a:t>
            </a:r>
            <a:endParaRPr lang="ru-RU" sz="1600" dirty="0"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cs typeface="Arial" pitchFamily="34" charset="0"/>
              </a:rPr>
              <a:t>АО «ФНПЦ «НИИ прикладной  химии» - </a:t>
            </a:r>
            <a:r>
              <a:rPr lang="ru-RU" sz="1600" b="1" dirty="0">
                <a:solidFill>
                  <a:srgbClr val="C00000"/>
                </a:solidFill>
                <a:cs typeface="Arial" pitchFamily="34" charset="0"/>
              </a:rPr>
              <a:t>2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,4 млн руб.</a:t>
            </a:r>
            <a:endParaRPr lang="ru-RU" sz="1600" dirty="0">
              <a:cs typeface="Arial" pitchFamily="34" charset="0"/>
            </a:endParaRPr>
          </a:p>
          <a:p>
            <a:r>
              <a:rPr lang="ru-RU" sz="1600" dirty="0">
                <a:cs typeface="Arial" pitchFamily="34" charset="0"/>
              </a:rPr>
              <a:t>АО «Восход» ‑ Калужский </a:t>
            </a:r>
            <a:r>
              <a:rPr lang="ru-RU" sz="1600" dirty="0" err="1">
                <a:cs typeface="Arial" pitchFamily="34" charset="0"/>
              </a:rPr>
              <a:t>радиоламповый</a:t>
            </a:r>
            <a:r>
              <a:rPr lang="ru-RU" sz="1600" dirty="0">
                <a:cs typeface="Arial" pitchFamily="34" charset="0"/>
              </a:rPr>
              <a:t> завод – </a:t>
            </a:r>
            <a:r>
              <a:rPr lang="ru-RU" sz="1600" b="1" dirty="0">
                <a:solidFill>
                  <a:srgbClr val="C00000"/>
                </a:solidFill>
                <a:cs typeface="Arial" pitchFamily="34" charset="0"/>
              </a:rPr>
              <a:t>2,0 млн руб.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itchFamily="34" charset="0"/>
              </a:rPr>
              <a:t>АО «ЦКБА» - </a:t>
            </a:r>
            <a:r>
              <a:rPr lang="ru-RU" sz="1600" b="1" dirty="0">
                <a:solidFill>
                  <a:srgbClr val="C00000"/>
                </a:solidFill>
                <a:cs typeface="Arial" pitchFamily="34" charset="0"/>
              </a:rPr>
              <a:t>2,2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 млн руб.</a:t>
            </a:r>
          </a:p>
          <a:p>
            <a:pPr>
              <a:defRPr/>
            </a:pPr>
            <a:r>
              <a:rPr lang="ru-RU" sz="1600" dirty="0">
                <a:cs typeface="Arial" pitchFamily="34" charset="0"/>
              </a:rPr>
              <a:t>АО «Мичуринский завод «Прогресс» - </a:t>
            </a:r>
            <a:r>
              <a:rPr lang="ru-RU" sz="1600" b="1" dirty="0">
                <a:solidFill>
                  <a:srgbClr val="C00000"/>
                </a:solidFill>
                <a:cs typeface="Arial" pitchFamily="34" charset="0"/>
              </a:rPr>
              <a:t>1,5 млн руб.</a:t>
            </a:r>
          </a:p>
          <a:p>
            <a:pPr>
              <a:defRPr/>
            </a:pPr>
            <a:r>
              <a:rPr lang="ru-RU" sz="1600" dirty="0">
                <a:cs typeface="Arial" pitchFamily="34" charset="0"/>
              </a:rPr>
              <a:t>ООО «НПО ПКРВ» - </a:t>
            </a:r>
            <a:r>
              <a:rPr lang="ru-RU" sz="1600" b="1" dirty="0">
                <a:solidFill>
                  <a:srgbClr val="C00000"/>
                </a:solidFill>
                <a:cs typeface="Arial" pitchFamily="34" charset="0"/>
              </a:rPr>
              <a:t>1,3 млн руб.</a:t>
            </a:r>
            <a:endParaRPr lang="ru-RU" sz="1600" dirty="0"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cs typeface="Arial" pitchFamily="34" charset="0"/>
              </a:rPr>
              <a:t>и др.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C238F97-5E88-4F6B-B66E-A9E7902081B4}"/>
              </a:ext>
            </a:extLst>
          </p:cNvPr>
          <p:cNvSpPr/>
          <p:nvPr/>
        </p:nvSpPr>
        <p:spPr>
          <a:xfrm>
            <a:off x="402725" y="4015093"/>
            <a:ext cx="51924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cs typeface="Arial" pitchFamily="34" charset="0"/>
              </a:rPr>
              <a:t>  Новые партнеры:</a:t>
            </a:r>
            <a:endParaRPr lang="ru-RU" sz="1600" dirty="0">
              <a:cs typeface="Arial" pitchFamily="34" charset="0"/>
            </a:endParaRPr>
          </a:p>
          <a:p>
            <a:r>
              <a:rPr lang="ru-RU" sz="1600" dirty="0">
                <a:cs typeface="Arial" pitchFamily="34" charset="0"/>
              </a:rPr>
              <a:t>ООО «</a:t>
            </a:r>
            <a:r>
              <a:rPr lang="ru-RU" sz="1600" dirty="0" err="1">
                <a:cs typeface="Arial" pitchFamily="34" charset="0"/>
              </a:rPr>
              <a:t>РКСервис</a:t>
            </a:r>
            <a:r>
              <a:rPr lang="ru-RU" sz="1600" dirty="0">
                <a:cs typeface="Arial" pitchFamily="34" charset="0"/>
              </a:rPr>
              <a:t>», АО «НЦВ Миль и Камов»,</a:t>
            </a:r>
          </a:p>
          <a:p>
            <a:r>
              <a:rPr lang="ru-RU" sz="1600" dirty="0">
                <a:cs typeface="Arial" pitchFamily="34" charset="0"/>
              </a:rPr>
              <a:t>ООО «</a:t>
            </a:r>
            <a:r>
              <a:rPr lang="ru-RU" sz="1600" dirty="0" err="1">
                <a:cs typeface="Arial" pitchFamily="34" charset="0"/>
              </a:rPr>
              <a:t>Кодмастерс</a:t>
            </a:r>
            <a:r>
              <a:rPr lang="ru-RU" sz="1600" dirty="0">
                <a:cs typeface="Arial" pitchFamily="34" charset="0"/>
              </a:rPr>
              <a:t> Интернэшнл», ООО «Фирма Алькор», ООО «</a:t>
            </a:r>
            <a:r>
              <a:rPr lang="ru-RU" sz="1600" dirty="0" err="1">
                <a:cs typeface="Arial" pitchFamily="34" charset="0"/>
              </a:rPr>
              <a:t>Эвоком</a:t>
            </a:r>
            <a:r>
              <a:rPr lang="ru-RU" sz="1600" dirty="0">
                <a:cs typeface="Arial" pitchFamily="34" charset="0"/>
              </a:rPr>
              <a:t>», ООО «Презент упаковка»,</a:t>
            </a:r>
            <a:endParaRPr lang="ru-RU" sz="1600" b="1" dirty="0">
              <a:solidFill>
                <a:srgbClr val="C00000"/>
              </a:solidFill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itchFamily="34" charset="0"/>
              </a:rPr>
              <a:t>ООО «ГК Эльф», ООО «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itchFamily="34" charset="0"/>
              </a:rPr>
              <a:t>Ивенс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itchFamily="34" charset="0"/>
              </a:rPr>
              <a:t>»,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itchFamily="34" charset="0"/>
              </a:rPr>
              <a:t>ВолГТУ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itchFamily="34" charset="0"/>
              </a:rPr>
              <a:t>, ТСЖ «Софья Перовская 37», АО НПК «Промышленные Технологии»</a:t>
            </a:r>
            <a:endParaRPr lang="ru-RU" sz="16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6841D6B-E59E-406A-80E9-06E1FA7F0BCD}"/>
              </a:ext>
            </a:extLst>
          </p:cNvPr>
          <p:cNvSpPr/>
          <p:nvPr/>
        </p:nvSpPr>
        <p:spPr>
          <a:xfrm>
            <a:off x="367386" y="1618967"/>
            <a:ext cx="126826" cy="1268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EDE4712-4123-43CD-A412-A41CFF02B96D}"/>
              </a:ext>
            </a:extLst>
          </p:cNvPr>
          <p:cNvSpPr/>
          <p:nvPr/>
        </p:nvSpPr>
        <p:spPr>
          <a:xfrm>
            <a:off x="366848" y="4102043"/>
            <a:ext cx="127364" cy="1273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61417AF-8D5F-47F2-92D8-8B2994DD57A4}"/>
              </a:ext>
            </a:extLst>
          </p:cNvPr>
          <p:cNvCxnSpPr/>
          <p:nvPr/>
        </p:nvCxnSpPr>
        <p:spPr>
          <a:xfrm flipH="1">
            <a:off x="259882" y="1530307"/>
            <a:ext cx="356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7A6EE64-43E0-436B-A517-EA0A3C7B7989}"/>
              </a:ext>
            </a:extLst>
          </p:cNvPr>
          <p:cNvSpPr txBox="1"/>
          <p:nvPr/>
        </p:nvSpPr>
        <p:spPr>
          <a:xfrm>
            <a:off x="7796500" y="1157302"/>
            <a:ext cx="4115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ОБЩИЙ ОБЪЕМ ДОХОДОВ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1B1848-4E80-42A8-A187-862C45C6B8BF}"/>
              </a:ext>
            </a:extLst>
          </p:cNvPr>
          <p:cNvSpPr txBox="1"/>
          <p:nvPr/>
        </p:nvSpPr>
        <p:spPr>
          <a:xfrm>
            <a:off x="8841278" y="1548394"/>
            <a:ext cx="29833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C00000"/>
                </a:solidFill>
              </a:rPr>
              <a:t>104,7 млн. руб.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A1AC617C-5D8D-4AE5-9BF7-32F090AA0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5412796"/>
              </p:ext>
            </p:extLst>
          </p:nvPr>
        </p:nvGraphicFramePr>
        <p:xfrm>
          <a:off x="5823769" y="2133930"/>
          <a:ext cx="5856815" cy="4666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038819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2239</TotalTime>
  <Words>2848</Words>
  <Application>Microsoft Office PowerPoint</Application>
  <PresentationFormat>Широкоэкранный</PresentationFormat>
  <Paragraphs>555</Paragraphs>
  <Slides>20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Circe</vt:lpstr>
      <vt:lpstr>Circe Bold</vt:lpstr>
      <vt:lpstr>DIN Pro Medium</vt:lpstr>
      <vt:lpstr>Montserrat Medium</vt:lpstr>
      <vt:lpstr>Tahoma</vt:lpstr>
      <vt:lpstr>Verdana</vt:lpstr>
      <vt:lpstr>Wingdings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UNIR-513-1</dc:creator>
  <cp:lastModifiedBy>Инесса</cp:lastModifiedBy>
  <cp:revision>132</cp:revision>
  <cp:lastPrinted>2024-02-07T10:43:12Z</cp:lastPrinted>
  <dcterms:created xsi:type="dcterms:W3CDTF">2024-02-06T07:32:47Z</dcterms:created>
  <dcterms:modified xsi:type="dcterms:W3CDTF">2025-02-19T12:47:19Z</dcterms:modified>
</cp:coreProperties>
</file>